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Lst>
  <p:sldIdLst>
    <p:sldId id="291" r:id="rId4"/>
    <p:sldId id="281" r:id="rId5"/>
    <p:sldId id="298" r:id="rId6"/>
    <p:sldId id="312" r:id="rId7"/>
    <p:sldId id="297" r:id="rId8"/>
    <p:sldId id="258" r:id="rId9"/>
    <p:sldId id="277" r:id="rId10"/>
    <p:sldId id="259" r:id="rId11"/>
    <p:sldId id="266" r:id="rId12"/>
    <p:sldId id="309" r:id="rId13"/>
    <p:sldId id="267" r:id="rId14"/>
    <p:sldId id="286" r:id="rId15"/>
    <p:sldId id="285" r:id="rId16"/>
    <p:sldId id="282" r:id="rId17"/>
    <p:sldId id="283" r:id="rId18"/>
    <p:sldId id="310" r:id="rId19"/>
    <p:sldId id="287" r:id="rId20"/>
    <p:sldId id="292" r:id="rId21"/>
    <p:sldId id="288" r:id="rId22"/>
    <p:sldId id="294" r:id="rId23"/>
    <p:sldId id="293" r:id="rId24"/>
    <p:sldId id="263" r:id="rId25"/>
    <p:sldId id="261" r:id="rId26"/>
    <p:sldId id="311" r:id="rId27"/>
    <p:sldId id="307" r:id="rId28"/>
    <p:sldId id="304" r:id="rId29"/>
    <p:sldId id="289" r:id="rId30"/>
    <p:sldId id="295" r:id="rId31"/>
    <p:sldId id="305" r:id="rId32"/>
    <p:sldId id="290" r:id="rId33"/>
    <p:sldId id="3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p:restoredTop sz="94699"/>
  </p:normalViewPr>
  <p:slideViewPr>
    <p:cSldViewPr snapToGrid="0" snapToObjects="1">
      <p:cViewPr varScale="1">
        <p:scale>
          <a:sx n="114" d="100"/>
          <a:sy n="114"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72AE8-6F7A-42AA-8AAA-FFB1BE3614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D794F4-368C-40B7-9801-A7BF1796636C}">
      <dgm:prSet/>
      <dgm:spPr/>
      <dgm:t>
        <a:bodyPr/>
        <a:lstStyle/>
        <a:p>
          <a:r>
            <a:rPr lang="en-US"/>
            <a:t>Overall framework-progress, liberation, scientific rationality, relativism, individualism, civic duty, and democracy.</a:t>
          </a:r>
        </a:p>
      </dgm:t>
    </dgm:pt>
    <dgm:pt modelId="{53653790-A578-4FA2-8E93-5A2927D9AC37}" type="parTrans" cxnId="{2E409D83-1391-4613-B6BF-06D598A7F051}">
      <dgm:prSet/>
      <dgm:spPr/>
      <dgm:t>
        <a:bodyPr/>
        <a:lstStyle/>
        <a:p>
          <a:endParaRPr lang="en-US"/>
        </a:p>
      </dgm:t>
    </dgm:pt>
    <dgm:pt modelId="{17F53BD5-1BC9-4519-B846-70ED486C2362}" type="sibTrans" cxnId="{2E409D83-1391-4613-B6BF-06D598A7F051}">
      <dgm:prSet/>
      <dgm:spPr/>
      <dgm:t>
        <a:bodyPr/>
        <a:lstStyle/>
        <a:p>
          <a:endParaRPr lang="en-US"/>
        </a:p>
      </dgm:t>
    </dgm:pt>
    <dgm:pt modelId="{5E1ABDB0-A403-4730-A5D3-653A0DE17958}">
      <dgm:prSet/>
      <dgm:spPr/>
      <dgm:t>
        <a:bodyPr/>
        <a:lstStyle/>
        <a:p>
          <a:r>
            <a:rPr lang="en-US"/>
            <a:t>Interactive modernity-Encounters between East Asians and Americans helped to shape modernity on both sides.</a:t>
          </a:r>
        </a:p>
      </dgm:t>
    </dgm:pt>
    <dgm:pt modelId="{CCCE4110-B0BC-459D-B8FE-22FFAFC1F4CA}" type="parTrans" cxnId="{2B275127-07FB-446C-B337-775A9D8678FF}">
      <dgm:prSet/>
      <dgm:spPr/>
      <dgm:t>
        <a:bodyPr/>
        <a:lstStyle/>
        <a:p>
          <a:endParaRPr lang="en-US"/>
        </a:p>
      </dgm:t>
    </dgm:pt>
    <dgm:pt modelId="{7A8B2746-B09B-4BC0-BC2F-CBC9F7AFC29D}" type="sibTrans" cxnId="{2B275127-07FB-446C-B337-775A9D8678FF}">
      <dgm:prSet/>
      <dgm:spPr/>
      <dgm:t>
        <a:bodyPr/>
        <a:lstStyle/>
        <a:p>
          <a:endParaRPr lang="en-US"/>
        </a:p>
      </dgm:t>
    </dgm:pt>
    <dgm:pt modelId="{35BFF1C0-B9E9-47BE-B453-431980F64E52}">
      <dgm:prSet/>
      <dgm:spPr/>
      <dgm:t>
        <a:bodyPr/>
        <a:lstStyle/>
        <a:p>
          <a:r>
            <a:rPr lang="en-US" i="1" dirty="0"/>
            <a:t>The Limits of Westernization</a:t>
          </a:r>
          <a:r>
            <a:rPr lang="en-US" dirty="0"/>
            <a:t>-East Asians interpreted modernity through their own lens:</a:t>
          </a:r>
        </a:p>
      </dgm:t>
    </dgm:pt>
    <dgm:pt modelId="{1B2B331A-0277-4F2F-9703-36DBF0883618}" type="parTrans" cxnId="{A368A013-CDBC-46AF-9585-1A0EB31A7AE5}">
      <dgm:prSet/>
      <dgm:spPr/>
      <dgm:t>
        <a:bodyPr/>
        <a:lstStyle/>
        <a:p>
          <a:endParaRPr lang="en-US"/>
        </a:p>
      </dgm:t>
    </dgm:pt>
    <dgm:pt modelId="{6D2D6BBE-C38B-429D-9893-BB63786731E8}" type="sibTrans" cxnId="{A368A013-CDBC-46AF-9585-1A0EB31A7AE5}">
      <dgm:prSet/>
      <dgm:spPr/>
      <dgm:t>
        <a:bodyPr/>
        <a:lstStyle/>
        <a:p>
          <a:endParaRPr lang="en-US"/>
        </a:p>
      </dgm:t>
    </dgm:pt>
    <dgm:pt modelId="{FD59FB57-35BA-4332-A80A-F79E6A9A8D51}">
      <dgm:prSet/>
      <dgm:spPr/>
      <dgm:t>
        <a:bodyPr/>
        <a:lstStyle/>
        <a:p>
          <a:r>
            <a:rPr lang="en-US" dirty="0"/>
            <a:t>Modernity as an intensely nationalist project, nation-building was at the center of their ideas about modernity.</a:t>
          </a:r>
        </a:p>
      </dgm:t>
    </dgm:pt>
    <dgm:pt modelId="{FFC84BEC-A79C-49CE-8B94-8855DA6F6231}" type="parTrans" cxnId="{03F3B716-BAAC-4E92-9448-51505BDA59D6}">
      <dgm:prSet/>
      <dgm:spPr/>
      <dgm:t>
        <a:bodyPr/>
        <a:lstStyle/>
        <a:p>
          <a:endParaRPr lang="en-US"/>
        </a:p>
      </dgm:t>
    </dgm:pt>
    <dgm:pt modelId="{495C3CAB-90D8-47B6-A0E4-16D7009F79F3}" type="sibTrans" cxnId="{03F3B716-BAAC-4E92-9448-51505BDA59D6}">
      <dgm:prSet/>
      <dgm:spPr/>
      <dgm:t>
        <a:bodyPr/>
        <a:lstStyle/>
        <a:p>
          <a:endParaRPr lang="en-US"/>
        </a:p>
      </dgm:t>
    </dgm:pt>
    <dgm:pt modelId="{C2BE1797-7A42-4011-BF13-3FC286DAAAAB}">
      <dgm:prSet/>
      <dgm:spPr/>
      <dgm:t>
        <a:bodyPr/>
        <a:lstStyle/>
        <a:p>
          <a:r>
            <a:rPr lang="en-US" dirty="0"/>
            <a:t>The goal of dual liberation from archaic political regimes and western imperialism.</a:t>
          </a:r>
        </a:p>
      </dgm:t>
    </dgm:pt>
    <dgm:pt modelId="{8DD94A11-1F18-4F46-A8E3-410AEAAD88CC}" type="parTrans" cxnId="{F4D01EC7-7F7E-4433-8C68-DA0E7A6CF644}">
      <dgm:prSet/>
      <dgm:spPr/>
      <dgm:t>
        <a:bodyPr/>
        <a:lstStyle/>
        <a:p>
          <a:endParaRPr lang="en-US"/>
        </a:p>
      </dgm:t>
    </dgm:pt>
    <dgm:pt modelId="{945BAA9A-39DA-4734-9F5E-35038B67D1A4}" type="sibTrans" cxnId="{F4D01EC7-7F7E-4433-8C68-DA0E7A6CF644}">
      <dgm:prSet/>
      <dgm:spPr/>
      <dgm:t>
        <a:bodyPr/>
        <a:lstStyle/>
        <a:p>
          <a:endParaRPr lang="en-US"/>
        </a:p>
      </dgm:t>
    </dgm:pt>
    <dgm:pt modelId="{EB8DBD91-968C-4CC9-9FF9-0562A918AB57}">
      <dgm:prSet/>
      <dgm:spPr/>
      <dgm:t>
        <a:bodyPr/>
        <a:lstStyle/>
        <a:p>
          <a:r>
            <a:rPr lang="en-US" dirty="0"/>
            <a:t>Civic duty connected to Wang </a:t>
          </a:r>
          <a:r>
            <a:rPr lang="en-US" dirty="0" err="1"/>
            <a:t>Yangming</a:t>
          </a:r>
          <a:r>
            <a:rPr lang="en-US" dirty="0"/>
            <a:t> thought.</a:t>
          </a:r>
        </a:p>
      </dgm:t>
    </dgm:pt>
    <dgm:pt modelId="{AB764C03-BFBE-4EB7-9252-8E1F2C9BBF70}" type="parTrans" cxnId="{C3DC7B31-3D4B-4525-89E9-C600EB017323}">
      <dgm:prSet/>
      <dgm:spPr/>
      <dgm:t>
        <a:bodyPr/>
        <a:lstStyle/>
        <a:p>
          <a:endParaRPr lang="en-US"/>
        </a:p>
      </dgm:t>
    </dgm:pt>
    <dgm:pt modelId="{BAAE3A0C-0ABD-40AA-B4B5-C18E667B45A5}" type="sibTrans" cxnId="{C3DC7B31-3D4B-4525-89E9-C600EB017323}">
      <dgm:prSet/>
      <dgm:spPr/>
      <dgm:t>
        <a:bodyPr/>
        <a:lstStyle/>
        <a:p>
          <a:endParaRPr lang="en-US"/>
        </a:p>
      </dgm:t>
    </dgm:pt>
    <dgm:pt modelId="{AC7C7E97-0B7E-5045-9267-18CAA0EEDFFE}">
      <dgm:prSet/>
      <dgm:spPr/>
      <dgm:t>
        <a:bodyPr/>
        <a:lstStyle/>
        <a:p>
          <a:r>
            <a:rPr lang="en-US" dirty="0"/>
            <a:t>Debates about the role of Confucianism.</a:t>
          </a:r>
        </a:p>
      </dgm:t>
    </dgm:pt>
    <dgm:pt modelId="{78AB1EB5-50FB-1D49-964F-2A665CB9F5E3}" type="parTrans" cxnId="{229E1009-8050-A846-93F9-5DD1F4CE756B}">
      <dgm:prSet/>
      <dgm:spPr/>
      <dgm:t>
        <a:bodyPr/>
        <a:lstStyle/>
        <a:p>
          <a:endParaRPr lang="en-US"/>
        </a:p>
      </dgm:t>
    </dgm:pt>
    <dgm:pt modelId="{F0894CDC-67E3-A141-A794-F64CA2DE5D5F}" type="sibTrans" cxnId="{229E1009-8050-A846-93F9-5DD1F4CE756B}">
      <dgm:prSet/>
      <dgm:spPr/>
      <dgm:t>
        <a:bodyPr/>
        <a:lstStyle/>
        <a:p>
          <a:endParaRPr lang="en-US"/>
        </a:p>
      </dgm:t>
    </dgm:pt>
    <dgm:pt modelId="{9C1849B4-8EEE-6D45-857F-C2B48AD7F4C8}" type="pres">
      <dgm:prSet presAssocID="{02A72AE8-6F7A-42AA-8AAA-FFB1BE3614F2}" presName="linear" presStyleCnt="0">
        <dgm:presLayoutVars>
          <dgm:animLvl val="lvl"/>
          <dgm:resizeHandles val="exact"/>
        </dgm:presLayoutVars>
      </dgm:prSet>
      <dgm:spPr/>
    </dgm:pt>
    <dgm:pt modelId="{E4499E9B-CB03-FC4E-8AFC-BC6C72DFAB94}" type="pres">
      <dgm:prSet presAssocID="{FAD794F4-368C-40B7-9801-A7BF1796636C}" presName="parentText" presStyleLbl="node1" presStyleIdx="0" presStyleCnt="3">
        <dgm:presLayoutVars>
          <dgm:chMax val="0"/>
          <dgm:bulletEnabled val="1"/>
        </dgm:presLayoutVars>
      </dgm:prSet>
      <dgm:spPr/>
    </dgm:pt>
    <dgm:pt modelId="{DF20D509-FEFC-B74F-A5EF-16A3AA85D73E}" type="pres">
      <dgm:prSet presAssocID="{17F53BD5-1BC9-4519-B846-70ED486C2362}" presName="spacer" presStyleCnt="0"/>
      <dgm:spPr/>
    </dgm:pt>
    <dgm:pt modelId="{DD85B3B6-22B9-4346-A315-9028E67F38E6}" type="pres">
      <dgm:prSet presAssocID="{5E1ABDB0-A403-4730-A5D3-653A0DE17958}" presName="parentText" presStyleLbl="node1" presStyleIdx="1" presStyleCnt="3">
        <dgm:presLayoutVars>
          <dgm:chMax val="0"/>
          <dgm:bulletEnabled val="1"/>
        </dgm:presLayoutVars>
      </dgm:prSet>
      <dgm:spPr/>
    </dgm:pt>
    <dgm:pt modelId="{CC751DDC-2757-794C-AE83-D26E9AD56FE1}" type="pres">
      <dgm:prSet presAssocID="{7A8B2746-B09B-4BC0-BC2F-CBC9F7AFC29D}" presName="spacer" presStyleCnt="0"/>
      <dgm:spPr/>
    </dgm:pt>
    <dgm:pt modelId="{B87C10AC-93B6-1140-BB0F-8F1044EF834D}" type="pres">
      <dgm:prSet presAssocID="{35BFF1C0-B9E9-47BE-B453-431980F64E52}" presName="parentText" presStyleLbl="node1" presStyleIdx="2" presStyleCnt="3">
        <dgm:presLayoutVars>
          <dgm:chMax val="0"/>
          <dgm:bulletEnabled val="1"/>
        </dgm:presLayoutVars>
      </dgm:prSet>
      <dgm:spPr/>
    </dgm:pt>
    <dgm:pt modelId="{B6DF8505-B33C-ED49-A0D2-A484BB531D7F}" type="pres">
      <dgm:prSet presAssocID="{35BFF1C0-B9E9-47BE-B453-431980F64E52}" presName="childText" presStyleLbl="revTx" presStyleIdx="0" presStyleCnt="1">
        <dgm:presLayoutVars>
          <dgm:bulletEnabled val="1"/>
        </dgm:presLayoutVars>
      </dgm:prSet>
      <dgm:spPr/>
    </dgm:pt>
  </dgm:ptLst>
  <dgm:cxnLst>
    <dgm:cxn modelId="{E8CD9205-A233-D14F-90F5-AC2BA80378F2}" type="presOf" srcId="{FD59FB57-35BA-4332-A80A-F79E6A9A8D51}" destId="{B6DF8505-B33C-ED49-A0D2-A484BB531D7F}" srcOrd="0" destOrd="0" presId="urn:microsoft.com/office/officeart/2005/8/layout/vList2"/>
    <dgm:cxn modelId="{229E1009-8050-A846-93F9-5DD1F4CE756B}" srcId="{35BFF1C0-B9E9-47BE-B453-431980F64E52}" destId="{AC7C7E97-0B7E-5045-9267-18CAA0EEDFFE}" srcOrd="2" destOrd="0" parTransId="{78AB1EB5-50FB-1D49-964F-2A665CB9F5E3}" sibTransId="{F0894CDC-67E3-A141-A794-F64CA2DE5D5F}"/>
    <dgm:cxn modelId="{A368A013-CDBC-46AF-9585-1A0EB31A7AE5}" srcId="{02A72AE8-6F7A-42AA-8AAA-FFB1BE3614F2}" destId="{35BFF1C0-B9E9-47BE-B453-431980F64E52}" srcOrd="2" destOrd="0" parTransId="{1B2B331A-0277-4F2F-9703-36DBF0883618}" sibTransId="{6D2D6BBE-C38B-429D-9893-BB63786731E8}"/>
    <dgm:cxn modelId="{03F3B716-BAAC-4E92-9448-51505BDA59D6}" srcId="{35BFF1C0-B9E9-47BE-B453-431980F64E52}" destId="{FD59FB57-35BA-4332-A80A-F79E6A9A8D51}" srcOrd="0" destOrd="0" parTransId="{FFC84BEC-A79C-49CE-8B94-8855DA6F6231}" sibTransId="{495C3CAB-90D8-47B6-A0E4-16D7009F79F3}"/>
    <dgm:cxn modelId="{2B275127-07FB-446C-B337-775A9D8678FF}" srcId="{02A72AE8-6F7A-42AA-8AAA-FFB1BE3614F2}" destId="{5E1ABDB0-A403-4730-A5D3-653A0DE17958}" srcOrd="1" destOrd="0" parTransId="{CCCE4110-B0BC-459D-B8FE-22FFAFC1F4CA}" sibTransId="{7A8B2746-B09B-4BC0-BC2F-CBC9F7AFC29D}"/>
    <dgm:cxn modelId="{C3DC7B31-3D4B-4525-89E9-C600EB017323}" srcId="{35BFF1C0-B9E9-47BE-B453-431980F64E52}" destId="{EB8DBD91-968C-4CC9-9FF9-0562A918AB57}" srcOrd="3" destOrd="0" parTransId="{AB764C03-BFBE-4EB7-9252-8E1F2C9BBF70}" sibTransId="{BAAE3A0C-0ABD-40AA-B4B5-C18E667B45A5}"/>
    <dgm:cxn modelId="{CAAFC23A-17FF-E242-BC76-2CA56C14F89B}" type="presOf" srcId="{AC7C7E97-0B7E-5045-9267-18CAA0EEDFFE}" destId="{B6DF8505-B33C-ED49-A0D2-A484BB531D7F}" srcOrd="0" destOrd="2" presId="urn:microsoft.com/office/officeart/2005/8/layout/vList2"/>
    <dgm:cxn modelId="{0F1C935A-E5B2-2347-826C-E4B7A3859777}" type="presOf" srcId="{02A72AE8-6F7A-42AA-8AAA-FFB1BE3614F2}" destId="{9C1849B4-8EEE-6D45-857F-C2B48AD7F4C8}" srcOrd="0" destOrd="0" presId="urn:microsoft.com/office/officeart/2005/8/layout/vList2"/>
    <dgm:cxn modelId="{2E409D83-1391-4613-B6BF-06D598A7F051}" srcId="{02A72AE8-6F7A-42AA-8AAA-FFB1BE3614F2}" destId="{FAD794F4-368C-40B7-9801-A7BF1796636C}" srcOrd="0" destOrd="0" parTransId="{53653790-A578-4FA2-8E93-5A2927D9AC37}" sibTransId="{17F53BD5-1BC9-4519-B846-70ED486C2362}"/>
    <dgm:cxn modelId="{F9DB3498-882A-6F4B-AB4D-069F08D8E7AD}" type="presOf" srcId="{EB8DBD91-968C-4CC9-9FF9-0562A918AB57}" destId="{B6DF8505-B33C-ED49-A0D2-A484BB531D7F}" srcOrd="0" destOrd="3" presId="urn:microsoft.com/office/officeart/2005/8/layout/vList2"/>
    <dgm:cxn modelId="{8F76B5AA-BF2C-264E-9FF4-C07E3D7C38D7}" type="presOf" srcId="{5E1ABDB0-A403-4730-A5D3-653A0DE17958}" destId="{DD85B3B6-22B9-4346-A315-9028E67F38E6}" srcOrd="0" destOrd="0" presId="urn:microsoft.com/office/officeart/2005/8/layout/vList2"/>
    <dgm:cxn modelId="{4C5E32AC-F679-884C-BA42-2EF1AC02E84F}" type="presOf" srcId="{FAD794F4-368C-40B7-9801-A7BF1796636C}" destId="{E4499E9B-CB03-FC4E-8AFC-BC6C72DFAB94}" srcOrd="0" destOrd="0" presId="urn:microsoft.com/office/officeart/2005/8/layout/vList2"/>
    <dgm:cxn modelId="{2BADF3B6-9768-1F4B-87A5-81455DC48030}" type="presOf" srcId="{35BFF1C0-B9E9-47BE-B453-431980F64E52}" destId="{B87C10AC-93B6-1140-BB0F-8F1044EF834D}" srcOrd="0" destOrd="0" presId="urn:microsoft.com/office/officeart/2005/8/layout/vList2"/>
    <dgm:cxn modelId="{F4D01EC7-7F7E-4433-8C68-DA0E7A6CF644}" srcId="{35BFF1C0-B9E9-47BE-B453-431980F64E52}" destId="{C2BE1797-7A42-4011-BF13-3FC286DAAAAB}" srcOrd="1" destOrd="0" parTransId="{8DD94A11-1F18-4F46-A8E3-410AEAAD88CC}" sibTransId="{945BAA9A-39DA-4734-9F5E-35038B67D1A4}"/>
    <dgm:cxn modelId="{1E81D7E9-AE5F-944A-BD3B-7CD9D9309522}" type="presOf" srcId="{C2BE1797-7A42-4011-BF13-3FC286DAAAAB}" destId="{B6DF8505-B33C-ED49-A0D2-A484BB531D7F}" srcOrd="0" destOrd="1" presId="urn:microsoft.com/office/officeart/2005/8/layout/vList2"/>
    <dgm:cxn modelId="{C7714EA8-32BD-0348-A6DB-060BD95B805C}" type="presParOf" srcId="{9C1849B4-8EEE-6D45-857F-C2B48AD7F4C8}" destId="{E4499E9B-CB03-FC4E-8AFC-BC6C72DFAB94}" srcOrd="0" destOrd="0" presId="urn:microsoft.com/office/officeart/2005/8/layout/vList2"/>
    <dgm:cxn modelId="{02FB8347-7AEE-B247-87D9-49CB31D3F87B}" type="presParOf" srcId="{9C1849B4-8EEE-6D45-857F-C2B48AD7F4C8}" destId="{DF20D509-FEFC-B74F-A5EF-16A3AA85D73E}" srcOrd="1" destOrd="0" presId="urn:microsoft.com/office/officeart/2005/8/layout/vList2"/>
    <dgm:cxn modelId="{1789154B-10EE-294E-B17B-F152BB27EF90}" type="presParOf" srcId="{9C1849B4-8EEE-6D45-857F-C2B48AD7F4C8}" destId="{DD85B3B6-22B9-4346-A315-9028E67F38E6}" srcOrd="2" destOrd="0" presId="urn:microsoft.com/office/officeart/2005/8/layout/vList2"/>
    <dgm:cxn modelId="{F07DE453-7DCA-AD4A-A1A1-A140B1E3A4AE}" type="presParOf" srcId="{9C1849B4-8EEE-6D45-857F-C2B48AD7F4C8}" destId="{CC751DDC-2757-794C-AE83-D26E9AD56FE1}" srcOrd="3" destOrd="0" presId="urn:microsoft.com/office/officeart/2005/8/layout/vList2"/>
    <dgm:cxn modelId="{F78EC375-93A0-E64A-A349-F22F7B660A03}" type="presParOf" srcId="{9C1849B4-8EEE-6D45-857F-C2B48AD7F4C8}" destId="{B87C10AC-93B6-1140-BB0F-8F1044EF834D}" srcOrd="4" destOrd="0" presId="urn:microsoft.com/office/officeart/2005/8/layout/vList2"/>
    <dgm:cxn modelId="{1D261BC6-6414-7045-B93E-8F0C13AB6F37}" type="presParOf" srcId="{9C1849B4-8EEE-6D45-857F-C2B48AD7F4C8}" destId="{B6DF8505-B33C-ED49-A0D2-A484BB531D7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D5A89-A99A-4443-8D70-D6FB0B16E7F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9511CD-4E88-4A23-9A3E-BC6E5913F204}">
      <dgm:prSet/>
      <dgm:spPr/>
      <dgm:t>
        <a:bodyPr/>
        <a:lstStyle/>
        <a:p>
          <a:r>
            <a:rPr lang="en-US"/>
            <a:t>﻿Liang, in honor of Fukuzawa’s focus on independence, wrote an essay entitled “Independence.” In it, he argued, “I have my own body and sense organs; I have my own mind. If I do not use them and just rely on the ancients … then I am but a mechanical and soulless wooden figure.” </a:t>
          </a:r>
        </a:p>
      </dgm:t>
    </dgm:pt>
    <dgm:pt modelId="{74A97474-AC5A-47A0-9C9E-69AD5CA6C809}" type="parTrans" cxnId="{BEF0C927-DD14-40AB-ACBF-333BFB86F5CD}">
      <dgm:prSet/>
      <dgm:spPr/>
      <dgm:t>
        <a:bodyPr/>
        <a:lstStyle/>
        <a:p>
          <a:endParaRPr lang="en-US"/>
        </a:p>
      </dgm:t>
    </dgm:pt>
    <dgm:pt modelId="{35AB949A-5302-46E4-A858-F29F35FB0AD3}" type="sibTrans" cxnId="{BEF0C927-DD14-40AB-ACBF-333BFB86F5CD}">
      <dgm:prSet/>
      <dgm:spPr/>
      <dgm:t>
        <a:bodyPr/>
        <a:lstStyle/>
        <a:p>
          <a:endParaRPr lang="en-US"/>
        </a:p>
      </dgm:t>
    </dgm:pt>
    <dgm:pt modelId="{E8984592-648D-452C-AF6B-71DD550572CC}">
      <dgm:prSet/>
      <dgm:spPr/>
      <dgm:t>
        <a:bodyPr/>
        <a:lstStyle/>
        <a:p>
          <a:r>
            <a:rPr lang="en-US"/>
            <a:t>He wrote another essay called “Self-Respect,” in which he stated each individual should cultivate “self-reliance, self-respect, and the spirit of independence.”</a:t>
          </a:r>
        </a:p>
      </dgm:t>
    </dgm:pt>
    <dgm:pt modelId="{A4BB7B51-4A30-4446-A31C-9E947C9D503F}" type="parTrans" cxnId="{BE2BF9B9-A523-47F3-9F9E-1860596D3219}">
      <dgm:prSet/>
      <dgm:spPr/>
      <dgm:t>
        <a:bodyPr/>
        <a:lstStyle/>
        <a:p>
          <a:endParaRPr lang="en-US"/>
        </a:p>
      </dgm:t>
    </dgm:pt>
    <dgm:pt modelId="{F7B51D40-7C1F-4DDE-8463-A4FE08A826AC}" type="sibTrans" cxnId="{BE2BF9B9-A523-47F3-9F9E-1860596D3219}">
      <dgm:prSet/>
      <dgm:spPr/>
      <dgm:t>
        <a:bodyPr/>
        <a:lstStyle/>
        <a:p>
          <a:endParaRPr lang="en-US"/>
        </a:p>
      </dgm:t>
    </dgm:pt>
    <dgm:pt modelId="{A1A7A3C2-1078-E54B-88A2-9108E203C6DF}" type="pres">
      <dgm:prSet presAssocID="{EDED5A89-A99A-4443-8D70-D6FB0B16E7F7}" presName="linear" presStyleCnt="0">
        <dgm:presLayoutVars>
          <dgm:animLvl val="lvl"/>
          <dgm:resizeHandles val="exact"/>
        </dgm:presLayoutVars>
      </dgm:prSet>
      <dgm:spPr/>
    </dgm:pt>
    <dgm:pt modelId="{199E5BF2-881E-304A-A5ED-9D5B00E888DD}" type="pres">
      <dgm:prSet presAssocID="{969511CD-4E88-4A23-9A3E-BC6E5913F204}" presName="parentText" presStyleLbl="node1" presStyleIdx="0" presStyleCnt="2">
        <dgm:presLayoutVars>
          <dgm:chMax val="0"/>
          <dgm:bulletEnabled val="1"/>
        </dgm:presLayoutVars>
      </dgm:prSet>
      <dgm:spPr/>
    </dgm:pt>
    <dgm:pt modelId="{9CB9744B-24EF-DF4A-9545-7B3FE6A6E854}" type="pres">
      <dgm:prSet presAssocID="{35AB949A-5302-46E4-A858-F29F35FB0AD3}" presName="spacer" presStyleCnt="0"/>
      <dgm:spPr/>
    </dgm:pt>
    <dgm:pt modelId="{D236FE68-94D6-6242-AEEA-09CF671CC098}" type="pres">
      <dgm:prSet presAssocID="{E8984592-648D-452C-AF6B-71DD550572CC}" presName="parentText" presStyleLbl="node1" presStyleIdx="1" presStyleCnt="2">
        <dgm:presLayoutVars>
          <dgm:chMax val="0"/>
          <dgm:bulletEnabled val="1"/>
        </dgm:presLayoutVars>
      </dgm:prSet>
      <dgm:spPr/>
    </dgm:pt>
  </dgm:ptLst>
  <dgm:cxnLst>
    <dgm:cxn modelId="{9F48AC07-0C57-B248-905C-034378650ACF}" type="presOf" srcId="{969511CD-4E88-4A23-9A3E-BC6E5913F204}" destId="{199E5BF2-881E-304A-A5ED-9D5B00E888DD}" srcOrd="0" destOrd="0" presId="urn:microsoft.com/office/officeart/2005/8/layout/vList2"/>
    <dgm:cxn modelId="{BEF0C927-DD14-40AB-ACBF-333BFB86F5CD}" srcId="{EDED5A89-A99A-4443-8D70-D6FB0B16E7F7}" destId="{969511CD-4E88-4A23-9A3E-BC6E5913F204}" srcOrd="0" destOrd="0" parTransId="{74A97474-AC5A-47A0-9C9E-69AD5CA6C809}" sibTransId="{35AB949A-5302-46E4-A858-F29F35FB0AD3}"/>
    <dgm:cxn modelId="{0AE64147-42D4-354A-9C4F-D9E53BA59305}" type="presOf" srcId="{EDED5A89-A99A-4443-8D70-D6FB0B16E7F7}" destId="{A1A7A3C2-1078-E54B-88A2-9108E203C6DF}" srcOrd="0" destOrd="0" presId="urn:microsoft.com/office/officeart/2005/8/layout/vList2"/>
    <dgm:cxn modelId="{60E266AE-6DAF-0E48-9FB0-8239DEBA82D2}" type="presOf" srcId="{E8984592-648D-452C-AF6B-71DD550572CC}" destId="{D236FE68-94D6-6242-AEEA-09CF671CC098}" srcOrd="0" destOrd="0" presId="urn:microsoft.com/office/officeart/2005/8/layout/vList2"/>
    <dgm:cxn modelId="{BE2BF9B9-A523-47F3-9F9E-1860596D3219}" srcId="{EDED5A89-A99A-4443-8D70-D6FB0B16E7F7}" destId="{E8984592-648D-452C-AF6B-71DD550572CC}" srcOrd="1" destOrd="0" parTransId="{A4BB7B51-4A30-4446-A31C-9E947C9D503F}" sibTransId="{F7B51D40-7C1F-4DDE-8463-A4FE08A826AC}"/>
    <dgm:cxn modelId="{D48FCF34-8941-6844-86D2-08F1382B59AF}" type="presParOf" srcId="{A1A7A3C2-1078-E54B-88A2-9108E203C6DF}" destId="{199E5BF2-881E-304A-A5ED-9D5B00E888DD}" srcOrd="0" destOrd="0" presId="urn:microsoft.com/office/officeart/2005/8/layout/vList2"/>
    <dgm:cxn modelId="{58EA9E29-4FA0-E74F-AF55-34A9B556E0AB}" type="presParOf" srcId="{A1A7A3C2-1078-E54B-88A2-9108E203C6DF}" destId="{9CB9744B-24EF-DF4A-9545-7B3FE6A6E854}" srcOrd="1" destOrd="0" presId="urn:microsoft.com/office/officeart/2005/8/layout/vList2"/>
    <dgm:cxn modelId="{5947DA2A-6C9E-6841-A3D7-575C43081FD5}" type="presParOf" srcId="{A1A7A3C2-1078-E54B-88A2-9108E203C6DF}" destId="{D236FE68-94D6-6242-AEEA-09CF671CC09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304F3C-F423-4823-A8E6-FA10B25258C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A2B1FA-8D87-4D16-979D-115C859D4EC6}">
      <dgm:prSet/>
      <dgm:spPr/>
      <dgm:t>
        <a:bodyPr/>
        <a:lstStyle/>
        <a:p>
          <a:r>
            <a:rPr lang="en-US" dirty="0"/>
            <a:t>Beard acknowledged the expertise of the leadership of Tokyo: “Two or three weeks at the city hall and in the public institutions of Tokyo revealed the fact that the leaders in the city were fully alive to the great problems of modern municipal government and had prepared comprehensive and enlightened measures for meeting those problems. ” </a:t>
          </a:r>
        </a:p>
      </dgm:t>
    </dgm:pt>
    <dgm:pt modelId="{85FD4532-C960-48FF-921C-E1FC76E6DFD5}" type="parTrans" cxnId="{D2F0B00A-4338-4C0F-A2D8-C818E3D14A8E}">
      <dgm:prSet/>
      <dgm:spPr/>
      <dgm:t>
        <a:bodyPr/>
        <a:lstStyle/>
        <a:p>
          <a:endParaRPr lang="en-US"/>
        </a:p>
      </dgm:t>
    </dgm:pt>
    <dgm:pt modelId="{B5B4E91C-E3A8-477A-83C5-D2A39982BB31}" type="sibTrans" cxnId="{D2F0B00A-4338-4C0F-A2D8-C818E3D14A8E}">
      <dgm:prSet/>
      <dgm:spPr/>
      <dgm:t>
        <a:bodyPr/>
        <a:lstStyle/>
        <a:p>
          <a:endParaRPr lang="en-US"/>
        </a:p>
      </dgm:t>
    </dgm:pt>
    <dgm:pt modelId="{EF331991-3FCC-481A-890B-5796825A8785}">
      <dgm:prSet/>
      <dgm:spPr/>
      <dgm:t>
        <a:bodyPr/>
        <a:lstStyle/>
        <a:p>
          <a:r>
            <a:rPr lang="en-US" dirty="0"/>
            <a:t>Beard also commented on the typical mayor of a large American city: “As a matter of fact, in nine cases out of ten, he knows little or nothing about the history of sanitation and city planning in the United States. He would be amazed to learn how recently Baltimore and New Orleans have completed their sewer systems, how many people in Pittsburgh had no sewer service in 1912, or how high the death rate was in Washington that year.”</a:t>
          </a:r>
        </a:p>
      </dgm:t>
    </dgm:pt>
    <dgm:pt modelId="{CECB5119-603E-4858-B0E8-811E2C851806}" type="parTrans" cxnId="{AEF0D444-71EE-440D-8955-0228F2C9769E}">
      <dgm:prSet/>
      <dgm:spPr/>
      <dgm:t>
        <a:bodyPr/>
        <a:lstStyle/>
        <a:p>
          <a:endParaRPr lang="en-US"/>
        </a:p>
      </dgm:t>
    </dgm:pt>
    <dgm:pt modelId="{FCEDC466-2DED-4FAF-91C5-CC5218DBCF2D}" type="sibTrans" cxnId="{AEF0D444-71EE-440D-8955-0228F2C9769E}">
      <dgm:prSet/>
      <dgm:spPr/>
      <dgm:t>
        <a:bodyPr/>
        <a:lstStyle/>
        <a:p>
          <a:endParaRPr lang="en-US"/>
        </a:p>
      </dgm:t>
    </dgm:pt>
    <dgm:pt modelId="{F2DF8738-86F2-4708-9F89-9957A56472DF}" type="pres">
      <dgm:prSet presAssocID="{2F304F3C-F423-4823-A8E6-FA10B25258CB}" presName="hierChild1" presStyleCnt="0">
        <dgm:presLayoutVars>
          <dgm:chPref val="1"/>
          <dgm:dir/>
          <dgm:animOne val="branch"/>
          <dgm:animLvl val="lvl"/>
          <dgm:resizeHandles/>
        </dgm:presLayoutVars>
      </dgm:prSet>
      <dgm:spPr/>
    </dgm:pt>
    <dgm:pt modelId="{777E4D93-5194-4882-984F-1DD1C9D447AA}" type="pres">
      <dgm:prSet presAssocID="{94A2B1FA-8D87-4D16-979D-115C859D4EC6}" presName="hierRoot1" presStyleCnt="0"/>
      <dgm:spPr/>
    </dgm:pt>
    <dgm:pt modelId="{5BB1E3BE-64EE-4AAF-A402-12F6E174461C}" type="pres">
      <dgm:prSet presAssocID="{94A2B1FA-8D87-4D16-979D-115C859D4EC6}" presName="composite" presStyleCnt="0"/>
      <dgm:spPr/>
    </dgm:pt>
    <dgm:pt modelId="{82630FB7-F15A-471B-AEF6-C69EBBFB3597}" type="pres">
      <dgm:prSet presAssocID="{94A2B1FA-8D87-4D16-979D-115C859D4EC6}" presName="background" presStyleLbl="node0" presStyleIdx="0" presStyleCnt="2"/>
      <dgm:spPr/>
    </dgm:pt>
    <dgm:pt modelId="{AAF2D448-6B29-4263-BAD9-CEBE0D7CABF9}" type="pres">
      <dgm:prSet presAssocID="{94A2B1FA-8D87-4D16-979D-115C859D4EC6}" presName="text" presStyleLbl="fgAcc0" presStyleIdx="0" presStyleCnt="2">
        <dgm:presLayoutVars>
          <dgm:chPref val="3"/>
        </dgm:presLayoutVars>
      </dgm:prSet>
      <dgm:spPr/>
    </dgm:pt>
    <dgm:pt modelId="{20E8D3B8-137B-4FE5-A3A4-BDBB1AB7174C}" type="pres">
      <dgm:prSet presAssocID="{94A2B1FA-8D87-4D16-979D-115C859D4EC6}" presName="hierChild2" presStyleCnt="0"/>
      <dgm:spPr/>
    </dgm:pt>
    <dgm:pt modelId="{B3DB3A18-6DDA-46AD-8386-B1FE77A3046F}" type="pres">
      <dgm:prSet presAssocID="{EF331991-3FCC-481A-890B-5796825A8785}" presName="hierRoot1" presStyleCnt="0"/>
      <dgm:spPr/>
    </dgm:pt>
    <dgm:pt modelId="{039BD20A-904E-463C-9FDE-EFE61FED4966}" type="pres">
      <dgm:prSet presAssocID="{EF331991-3FCC-481A-890B-5796825A8785}" presName="composite" presStyleCnt="0"/>
      <dgm:spPr/>
    </dgm:pt>
    <dgm:pt modelId="{2E88B126-297D-4ABE-A7EE-BDF7D670ED74}" type="pres">
      <dgm:prSet presAssocID="{EF331991-3FCC-481A-890B-5796825A8785}" presName="background" presStyleLbl="node0" presStyleIdx="1" presStyleCnt="2"/>
      <dgm:spPr/>
    </dgm:pt>
    <dgm:pt modelId="{C9263C88-D086-4D2C-9EF4-CE2390C5D352}" type="pres">
      <dgm:prSet presAssocID="{EF331991-3FCC-481A-890B-5796825A8785}" presName="text" presStyleLbl="fgAcc0" presStyleIdx="1" presStyleCnt="2">
        <dgm:presLayoutVars>
          <dgm:chPref val="3"/>
        </dgm:presLayoutVars>
      </dgm:prSet>
      <dgm:spPr/>
    </dgm:pt>
    <dgm:pt modelId="{018DFA17-F8C5-4F7B-991F-3C481CD9FE43}" type="pres">
      <dgm:prSet presAssocID="{EF331991-3FCC-481A-890B-5796825A8785}" presName="hierChild2" presStyleCnt="0"/>
      <dgm:spPr/>
    </dgm:pt>
  </dgm:ptLst>
  <dgm:cxnLst>
    <dgm:cxn modelId="{D2F0B00A-4338-4C0F-A2D8-C818E3D14A8E}" srcId="{2F304F3C-F423-4823-A8E6-FA10B25258CB}" destId="{94A2B1FA-8D87-4D16-979D-115C859D4EC6}" srcOrd="0" destOrd="0" parTransId="{85FD4532-C960-48FF-921C-E1FC76E6DFD5}" sibTransId="{B5B4E91C-E3A8-477A-83C5-D2A39982BB31}"/>
    <dgm:cxn modelId="{807F1F1F-7140-4FC3-8B62-AF8C6B5C7EC0}" type="presOf" srcId="{2F304F3C-F423-4823-A8E6-FA10B25258CB}" destId="{F2DF8738-86F2-4708-9F89-9957A56472DF}" srcOrd="0" destOrd="0" presId="urn:microsoft.com/office/officeart/2005/8/layout/hierarchy1"/>
    <dgm:cxn modelId="{AEF0D444-71EE-440D-8955-0228F2C9769E}" srcId="{2F304F3C-F423-4823-A8E6-FA10B25258CB}" destId="{EF331991-3FCC-481A-890B-5796825A8785}" srcOrd="1" destOrd="0" parTransId="{CECB5119-603E-4858-B0E8-811E2C851806}" sibTransId="{FCEDC466-2DED-4FAF-91C5-CC5218DBCF2D}"/>
    <dgm:cxn modelId="{586673B5-43E0-487D-8D2A-746744663D72}" type="presOf" srcId="{94A2B1FA-8D87-4D16-979D-115C859D4EC6}" destId="{AAF2D448-6B29-4263-BAD9-CEBE0D7CABF9}" srcOrd="0" destOrd="0" presId="urn:microsoft.com/office/officeart/2005/8/layout/hierarchy1"/>
    <dgm:cxn modelId="{2F5607D2-11EC-4C6A-B866-48507B6C4FD0}" type="presOf" srcId="{EF331991-3FCC-481A-890B-5796825A8785}" destId="{C9263C88-D086-4D2C-9EF4-CE2390C5D352}" srcOrd="0" destOrd="0" presId="urn:microsoft.com/office/officeart/2005/8/layout/hierarchy1"/>
    <dgm:cxn modelId="{7F54B0DC-51E4-44BE-8DE4-32739FE6BC68}" type="presParOf" srcId="{F2DF8738-86F2-4708-9F89-9957A56472DF}" destId="{777E4D93-5194-4882-984F-1DD1C9D447AA}" srcOrd="0" destOrd="0" presId="urn:microsoft.com/office/officeart/2005/8/layout/hierarchy1"/>
    <dgm:cxn modelId="{8D9D3DB2-C69B-40C0-A287-7196F61C3922}" type="presParOf" srcId="{777E4D93-5194-4882-984F-1DD1C9D447AA}" destId="{5BB1E3BE-64EE-4AAF-A402-12F6E174461C}" srcOrd="0" destOrd="0" presId="urn:microsoft.com/office/officeart/2005/8/layout/hierarchy1"/>
    <dgm:cxn modelId="{E24A8BEB-73E2-4A5C-A082-7531BE5353D7}" type="presParOf" srcId="{5BB1E3BE-64EE-4AAF-A402-12F6E174461C}" destId="{82630FB7-F15A-471B-AEF6-C69EBBFB3597}" srcOrd="0" destOrd="0" presId="urn:microsoft.com/office/officeart/2005/8/layout/hierarchy1"/>
    <dgm:cxn modelId="{EF269F08-D64E-44B3-A8DD-61EEE73C60D9}" type="presParOf" srcId="{5BB1E3BE-64EE-4AAF-A402-12F6E174461C}" destId="{AAF2D448-6B29-4263-BAD9-CEBE0D7CABF9}" srcOrd="1" destOrd="0" presId="urn:microsoft.com/office/officeart/2005/8/layout/hierarchy1"/>
    <dgm:cxn modelId="{73D2443F-D435-40A9-BEE7-276A3082CF85}" type="presParOf" srcId="{777E4D93-5194-4882-984F-1DD1C9D447AA}" destId="{20E8D3B8-137B-4FE5-A3A4-BDBB1AB7174C}" srcOrd="1" destOrd="0" presId="urn:microsoft.com/office/officeart/2005/8/layout/hierarchy1"/>
    <dgm:cxn modelId="{D3965300-A7E4-4BC0-A99F-157176DAF690}" type="presParOf" srcId="{F2DF8738-86F2-4708-9F89-9957A56472DF}" destId="{B3DB3A18-6DDA-46AD-8386-B1FE77A3046F}" srcOrd="1" destOrd="0" presId="urn:microsoft.com/office/officeart/2005/8/layout/hierarchy1"/>
    <dgm:cxn modelId="{D75768D0-9284-4BB3-8CCD-F1DF2294BCDB}" type="presParOf" srcId="{B3DB3A18-6DDA-46AD-8386-B1FE77A3046F}" destId="{039BD20A-904E-463C-9FDE-EFE61FED4966}" srcOrd="0" destOrd="0" presId="urn:microsoft.com/office/officeart/2005/8/layout/hierarchy1"/>
    <dgm:cxn modelId="{AECA61D2-24DA-4A32-A85D-1A0CD4499437}" type="presParOf" srcId="{039BD20A-904E-463C-9FDE-EFE61FED4966}" destId="{2E88B126-297D-4ABE-A7EE-BDF7D670ED74}" srcOrd="0" destOrd="0" presId="urn:microsoft.com/office/officeart/2005/8/layout/hierarchy1"/>
    <dgm:cxn modelId="{4C429A17-CDC1-4E8C-BF75-534B9B566CFE}" type="presParOf" srcId="{039BD20A-904E-463C-9FDE-EFE61FED4966}" destId="{C9263C88-D086-4D2C-9EF4-CE2390C5D352}" srcOrd="1" destOrd="0" presId="urn:microsoft.com/office/officeart/2005/8/layout/hierarchy1"/>
    <dgm:cxn modelId="{602AAF09-F5B8-42E6-9B03-1046585EB1DF}" type="presParOf" srcId="{B3DB3A18-6DDA-46AD-8386-B1FE77A3046F}" destId="{018DFA17-F8C5-4F7B-991F-3C481CD9FE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89F75-6535-458C-BB9A-EA99FC1861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95BAAE7-9D28-4401-8F5B-31FE7BA091B0}">
      <dgm:prSet/>
      <dgm:spPr/>
      <dgm:t>
        <a:bodyPr/>
        <a:lstStyle/>
        <a:p>
          <a:pPr algn="ctr"/>
          <a:r>
            <a:rPr lang="en-US" dirty="0"/>
            <a:t>Chapter Titles: “The Confucian Pattern,” “Alien Rule and Dynastic Cycles,” and “The Authoritarian Tradition”</a:t>
          </a:r>
        </a:p>
        <a:p>
          <a:pPr algn="l"/>
          <a:r>
            <a:rPr lang="en-US" dirty="0"/>
            <a:t>Argued that without western influence, China would remain and ancient civilization, Flipside of Reischauer's argument</a:t>
          </a:r>
        </a:p>
      </dgm:t>
    </dgm:pt>
    <dgm:pt modelId="{0176C705-A72B-4BEB-91D9-DE3A8C04392B}" type="parTrans" cxnId="{6ACAFA0C-C54E-4809-A100-AB2768F39312}">
      <dgm:prSet/>
      <dgm:spPr/>
      <dgm:t>
        <a:bodyPr/>
        <a:lstStyle/>
        <a:p>
          <a:endParaRPr lang="en-US"/>
        </a:p>
      </dgm:t>
    </dgm:pt>
    <dgm:pt modelId="{2C36E507-A1E8-4353-957B-ACE145BDC5A8}" type="sibTrans" cxnId="{6ACAFA0C-C54E-4809-A100-AB2768F39312}">
      <dgm:prSet/>
      <dgm:spPr/>
      <dgm:t>
        <a:bodyPr/>
        <a:lstStyle/>
        <a:p>
          <a:endParaRPr lang="en-US"/>
        </a:p>
      </dgm:t>
    </dgm:pt>
    <dgm:pt modelId="{9FB23128-4F57-4795-965C-CE28A8A06D21}">
      <dgm:prSet/>
      <dgm:spPr/>
      <dgm:t>
        <a:bodyPr/>
        <a:lstStyle/>
        <a:p>
          <a:r>
            <a:rPr lang="en-US"/>
            <a:t>﻿”The modern China with which we Americans have contact is a thin veneer spread lightly over the surface of an ancient civilization. Beneath it the old China still endures in the peasant villages of half the continent. … it is this ancient ﻿and traditional Chinese society which we Westerners, and often the modern Chinese, fail to understand. It is here that we find the key to China’s dissimilarity to the West …”</a:t>
          </a:r>
        </a:p>
      </dgm:t>
    </dgm:pt>
    <dgm:pt modelId="{F127FF00-A67D-4581-8BD0-4801821FB816}" type="parTrans" cxnId="{B78844CA-C5BA-4FAF-AFE2-E30C2290FF92}">
      <dgm:prSet/>
      <dgm:spPr/>
      <dgm:t>
        <a:bodyPr/>
        <a:lstStyle/>
        <a:p>
          <a:endParaRPr lang="en-US"/>
        </a:p>
      </dgm:t>
    </dgm:pt>
    <dgm:pt modelId="{1102CAB9-4DF7-4EB6-8A8F-026550F19B06}" type="sibTrans" cxnId="{B78844CA-C5BA-4FAF-AFE2-E30C2290FF92}">
      <dgm:prSet/>
      <dgm:spPr/>
      <dgm:t>
        <a:bodyPr/>
        <a:lstStyle/>
        <a:p>
          <a:endParaRPr lang="en-US"/>
        </a:p>
      </dgm:t>
    </dgm:pt>
    <dgm:pt modelId="{9D5606CC-1C24-4128-A293-86342AFA140B}" type="pres">
      <dgm:prSet presAssocID="{B6089F75-6535-458C-BB9A-EA99FC186100}" presName="linear" presStyleCnt="0">
        <dgm:presLayoutVars>
          <dgm:animLvl val="lvl"/>
          <dgm:resizeHandles val="exact"/>
        </dgm:presLayoutVars>
      </dgm:prSet>
      <dgm:spPr/>
    </dgm:pt>
    <dgm:pt modelId="{4DA676A7-70AF-4E92-B6F5-727900F0B116}" type="pres">
      <dgm:prSet presAssocID="{F95BAAE7-9D28-4401-8F5B-31FE7BA091B0}" presName="parentText" presStyleLbl="node1" presStyleIdx="0" presStyleCnt="2">
        <dgm:presLayoutVars>
          <dgm:chMax val="0"/>
          <dgm:bulletEnabled val="1"/>
        </dgm:presLayoutVars>
      </dgm:prSet>
      <dgm:spPr/>
    </dgm:pt>
    <dgm:pt modelId="{8DFDAA4B-7865-4CBE-911F-496B8D1AA850}" type="pres">
      <dgm:prSet presAssocID="{2C36E507-A1E8-4353-957B-ACE145BDC5A8}" presName="spacer" presStyleCnt="0"/>
      <dgm:spPr/>
    </dgm:pt>
    <dgm:pt modelId="{4ECC9A7D-C7A8-4086-9693-0299D054E917}" type="pres">
      <dgm:prSet presAssocID="{9FB23128-4F57-4795-965C-CE28A8A06D21}" presName="parentText" presStyleLbl="node1" presStyleIdx="1" presStyleCnt="2">
        <dgm:presLayoutVars>
          <dgm:chMax val="0"/>
          <dgm:bulletEnabled val="1"/>
        </dgm:presLayoutVars>
      </dgm:prSet>
      <dgm:spPr/>
    </dgm:pt>
  </dgm:ptLst>
  <dgm:cxnLst>
    <dgm:cxn modelId="{4E132605-664F-4490-9822-58316C7E6C95}" type="presOf" srcId="{F95BAAE7-9D28-4401-8F5B-31FE7BA091B0}" destId="{4DA676A7-70AF-4E92-B6F5-727900F0B116}" srcOrd="0" destOrd="0" presId="urn:microsoft.com/office/officeart/2005/8/layout/vList2"/>
    <dgm:cxn modelId="{6ACAFA0C-C54E-4809-A100-AB2768F39312}" srcId="{B6089F75-6535-458C-BB9A-EA99FC186100}" destId="{F95BAAE7-9D28-4401-8F5B-31FE7BA091B0}" srcOrd="0" destOrd="0" parTransId="{0176C705-A72B-4BEB-91D9-DE3A8C04392B}" sibTransId="{2C36E507-A1E8-4353-957B-ACE145BDC5A8}"/>
    <dgm:cxn modelId="{B78844CA-C5BA-4FAF-AFE2-E30C2290FF92}" srcId="{B6089F75-6535-458C-BB9A-EA99FC186100}" destId="{9FB23128-4F57-4795-965C-CE28A8A06D21}" srcOrd="1" destOrd="0" parTransId="{F127FF00-A67D-4581-8BD0-4801821FB816}" sibTransId="{1102CAB9-4DF7-4EB6-8A8F-026550F19B06}"/>
    <dgm:cxn modelId="{076BCCF7-35DE-462F-B525-8482135E1EEC}" type="presOf" srcId="{9FB23128-4F57-4795-965C-CE28A8A06D21}" destId="{4ECC9A7D-C7A8-4086-9693-0299D054E917}" srcOrd="0" destOrd="0" presId="urn:microsoft.com/office/officeart/2005/8/layout/vList2"/>
    <dgm:cxn modelId="{67094DFF-19B0-45CC-8FA9-923969467DF6}" type="presOf" srcId="{B6089F75-6535-458C-BB9A-EA99FC186100}" destId="{9D5606CC-1C24-4128-A293-86342AFA140B}" srcOrd="0" destOrd="0" presId="urn:microsoft.com/office/officeart/2005/8/layout/vList2"/>
    <dgm:cxn modelId="{5AEF0B74-7322-4A9E-AA3F-39371449AEBE}" type="presParOf" srcId="{9D5606CC-1C24-4128-A293-86342AFA140B}" destId="{4DA676A7-70AF-4E92-B6F5-727900F0B116}" srcOrd="0" destOrd="0" presId="urn:microsoft.com/office/officeart/2005/8/layout/vList2"/>
    <dgm:cxn modelId="{9425FE1C-345F-4ABD-9B24-B19928516C82}" type="presParOf" srcId="{9D5606CC-1C24-4128-A293-86342AFA140B}" destId="{8DFDAA4B-7865-4CBE-911F-496B8D1AA850}" srcOrd="1" destOrd="0" presId="urn:microsoft.com/office/officeart/2005/8/layout/vList2"/>
    <dgm:cxn modelId="{0C47C686-0310-4063-B291-4CE874EBB76E}" type="presParOf" srcId="{9D5606CC-1C24-4128-A293-86342AFA140B}" destId="{4ECC9A7D-C7A8-4086-9693-0299D054E9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99E9B-CB03-FC4E-8AFC-BC6C72DFAB94}">
      <dsp:nvSpPr>
        <dsp:cNvPr id="0" name=""/>
        <dsp:cNvSpPr/>
      </dsp:nvSpPr>
      <dsp:spPr>
        <a:xfrm>
          <a:off x="0" y="98532"/>
          <a:ext cx="6513603"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Overall framework-progress, liberation, scientific rationality, relativism, individualism, civic duty, and democracy.</a:t>
          </a:r>
        </a:p>
      </dsp:txBody>
      <dsp:txXfrm>
        <a:off x="61741" y="160273"/>
        <a:ext cx="6390121" cy="1141288"/>
      </dsp:txXfrm>
    </dsp:sp>
    <dsp:sp modelId="{DD85B3B6-22B9-4346-A315-9028E67F38E6}">
      <dsp:nvSpPr>
        <dsp:cNvPr id="0" name=""/>
        <dsp:cNvSpPr/>
      </dsp:nvSpPr>
      <dsp:spPr>
        <a:xfrm>
          <a:off x="0" y="1429542"/>
          <a:ext cx="6513603" cy="12647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Interactive modernity-Encounters between East Asians and Americans helped to shape modernity on both sides.</a:t>
          </a:r>
        </a:p>
      </dsp:txBody>
      <dsp:txXfrm>
        <a:off x="61741" y="1491283"/>
        <a:ext cx="6390121" cy="1141288"/>
      </dsp:txXfrm>
    </dsp:sp>
    <dsp:sp modelId="{B87C10AC-93B6-1140-BB0F-8F1044EF834D}">
      <dsp:nvSpPr>
        <dsp:cNvPr id="0" name=""/>
        <dsp:cNvSpPr/>
      </dsp:nvSpPr>
      <dsp:spPr>
        <a:xfrm>
          <a:off x="0" y="2760553"/>
          <a:ext cx="6513603"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t>The Limits of Westernization</a:t>
          </a:r>
          <a:r>
            <a:rPr lang="en-US" sz="2300" kern="1200" dirty="0"/>
            <a:t>-East Asians interpreted modernity through their own lens:</a:t>
          </a:r>
        </a:p>
      </dsp:txBody>
      <dsp:txXfrm>
        <a:off x="61741" y="2822294"/>
        <a:ext cx="6390121" cy="1141288"/>
      </dsp:txXfrm>
    </dsp:sp>
    <dsp:sp modelId="{B6DF8505-B33C-ED49-A0D2-A484BB531D7F}">
      <dsp:nvSpPr>
        <dsp:cNvPr id="0" name=""/>
        <dsp:cNvSpPr/>
      </dsp:nvSpPr>
      <dsp:spPr>
        <a:xfrm>
          <a:off x="0" y="4025323"/>
          <a:ext cx="6513603"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Modernity as an intensely nationalist project, nation-building was at the center of their ideas about modernity.</a:t>
          </a:r>
        </a:p>
        <a:p>
          <a:pPr marL="171450" lvl="1" indent="-171450" algn="l" defTabSz="800100">
            <a:lnSpc>
              <a:spcPct val="90000"/>
            </a:lnSpc>
            <a:spcBef>
              <a:spcPct val="0"/>
            </a:spcBef>
            <a:spcAft>
              <a:spcPct val="20000"/>
            </a:spcAft>
            <a:buChar char="•"/>
          </a:pPr>
          <a:r>
            <a:rPr lang="en-US" sz="1800" kern="1200" dirty="0"/>
            <a:t>The goal of dual liberation from archaic political regimes and western imperialism.</a:t>
          </a:r>
        </a:p>
        <a:p>
          <a:pPr marL="171450" lvl="1" indent="-171450" algn="l" defTabSz="800100">
            <a:lnSpc>
              <a:spcPct val="90000"/>
            </a:lnSpc>
            <a:spcBef>
              <a:spcPct val="0"/>
            </a:spcBef>
            <a:spcAft>
              <a:spcPct val="20000"/>
            </a:spcAft>
            <a:buChar char="•"/>
          </a:pPr>
          <a:r>
            <a:rPr lang="en-US" sz="1800" kern="1200" dirty="0"/>
            <a:t>Debates about the role of Confucianism.</a:t>
          </a:r>
        </a:p>
        <a:p>
          <a:pPr marL="171450" lvl="1" indent="-171450" algn="l" defTabSz="800100">
            <a:lnSpc>
              <a:spcPct val="90000"/>
            </a:lnSpc>
            <a:spcBef>
              <a:spcPct val="0"/>
            </a:spcBef>
            <a:spcAft>
              <a:spcPct val="20000"/>
            </a:spcAft>
            <a:buChar char="•"/>
          </a:pPr>
          <a:r>
            <a:rPr lang="en-US" sz="1800" kern="1200" dirty="0"/>
            <a:t>Civic duty connected to Wang </a:t>
          </a:r>
          <a:r>
            <a:rPr lang="en-US" sz="1800" kern="1200" dirty="0" err="1"/>
            <a:t>Yangming</a:t>
          </a:r>
          <a:r>
            <a:rPr lang="en-US" sz="1800" kern="1200" dirty="0"/>
            <a:t> thought.</a:t>
          </a:r>
        </a:p>
      </dsp:txBody>
      <dsp:txXfrm>
        <a:off x="0" y="4025323"/>
        <a:ext cx="6513603" cy="1761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E5BF2-881E-304A-A5ED-9D5B00E888DD}">
      <dsp:nvSpPr>
        <dsp:cNvPr id="0" name=""/>
        <dsp:cNvSpPr/>
      </dsp:nvSpPr>
      <dsp:spPr>
        <a:xfrm>
          <a:off x="0" y="105108"/>
          <a:ext cx="5115491" cy="234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﻿Liang, in honor of Fukuzawa’s focus on independence, wrote an essay entitled “Independence.” In it, he argued, “I have my own body and sense organs; I have my own mind. If I do not use them and just rely on the ancients … then I am but a mechanical and soulless wooden figure.” </a:t>
          </a:r>
        </a:p>
      </dsp:txBody>
      <dsp:txXfrm>
        <a:off x="114229" y="219337"/>
        <a:ext cx="4887033" cy="2111542"/>
      </dsp:txXfrm>
    </dsp:sp>
    <dsp:sp modelId="{D236FE68-94D6-6242-AEEA-09CF671CC098}">
      <dsp:nvSpPr>
        <dsp:cNvPr id="0" name=""/>
        <dsp:cNvSpPr/>
      </dsp:nvSpPr>
      <dsp:spPr>
        <a:xfrm>
          <a:off x="0" y="2502709"/>
          <a:ext cx="5115491" cy="2340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wrote another essay called “Self-Respect,” in which he stated each individual should cultivate “self-reliance, self-respect, and the spirit of independence.”</a:t>
          </a:r>
        </a:p>
      </dsp:txBody>
      <dsp:txXfrm>
        <a:off x="114229" y="2616938"/>
        <a:ext cx="4887033" cy="211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30FB7-F15A-471B-AEF6-C69EBBFB3597}">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2D448-6B29-4263-BAD9-CEBE0D7CABF9}">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Beard acknowledged the expertise of the leadership of Tokyo: “Two or three weeks at the city hall and in the public institutions of Tokyo revealed the fact that the leaders in the city were fully alive to the great problems of modern municipal government and had prepared comprehensive and enlightened measures for meeting those problems. ” </a:t>
          </a:r>
        </a:p>
      </dsp:txBody>
      <dsp:txXfrm>
        <a:off x="585701" y="1066737"/>
        <a:ext cx="4337991" cy="2693452"/>
      </dsp:txXfrm>
    </dsp:sp>
    <dsp:sp modelId="{2E88B126-297D-4ABE-A7EE-BDF7D670ED74}">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63C88-D086-4D2C-9EF4-CE2390C5D352}">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Beard also commented on the typical mayor of a large American city: “As a matter of fact, in nine cases out of ten, he knows little or nothing about the history of sanitation and city planning in the United States. He would be amazed to learn how recently Baltimore and New Orleans have completed their sewer systems, how many people in Pittsburgh had no sewer service in 1912, or how high the death rate was in Washington that year.”</a:t>
          </a:r>
        </a:p>
      </dsp:txBody>
      <dsp:txXfrm>
        <a:off x="6092527" y="1066737"/>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676A7-70AF-4E92-B6F5-727900F0B116}">
      <dsp:nvSpPr>
        <dsp:cNvPr id="0" name=""/>
        <dsp:cNvSpPr/>
      </dsp:nvSpPr>
      <dsp:spPr>
        <a:xfrm>
          <a:off x="0" y="42125"/>
          <a:ext cx="6513603" cy="287322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Chapter Titles: “The Confucian Pattern,” “Alien Rule and Dynastic Cycles,” and “The Authoritarian Tradition”</a:t>
          </a:r>
        </a:p>
        <a:p>
          <a:pPr marL="0" lvl="0" indent="0" algn="l" defTabSz="844550">
            <a:lnSpc>
              <a:spcPct val="90000"/>
            </a:lnSpc>
            <a:spcBef>
              <a:spcPct val="0"/>
            </a:spcBef>
            <a:spcAft>
              <a:spcPct val="35000"/>
            </a:spcAft>
            <a:buNone/>
          </a:pPr>
          <a:r>
            <a:rPr lang="en-US" sz="1900" kern="1200" dirty="0"/>
            <a:t>Argued that without western influence, China would remain and ancient civilization, Flipside of Reischauer's argument</a:t>
          </a:r>
        </a:p>
      </dsp:txBody>
      <dsp:txXfrm>
        <a:off x="140259" y="182384"/>
        <a:ext cx="6233085" cy="2592709"/>
      </dsp:txXfrm>
    </dsp:sp>
    <dsp:sp modelId="{4ECC9A7D-C7A8-4086-9693-0299D054E917}">
      <dsp:nvSpPr>
        <dsp:cNvPr id="0" name=""/>
        <dsp:cNvSpPr/>
      </dsp:nvSpPr>
      <dsp:spPr>
        <a:xfrm>
          <a:off x="0" y="2970073"/>
          <a:ext cx="6513603" cy="2873227"/>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modern China with which we Americans have contact is a thin veneer spread lightly over the surface of an ancient civilization. Beneath it the old China still endures in the peasant villages of half the continent. … it is this ancient ﻿and traditional Chinese society which we Westerners, and often the modern Chinese, fail to understand. It is here that we find the key to China’s dissimilarity to the West …”</a:t>
          </a:r>
        </a:p>
      </dsp:txBody>
      <dsp:txXfrm>
        <a:off x="140259" y="3110332"/>
        <a:ext cx="6233085" cy="25927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DD1E-96B4-3440-8F25-97E81551FF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E5EEF-1463-1243-BCB7-494DFA62B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DF78D-8CFA-C149-9762-112FA20664F0}"/>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A2AEB928-5D31-3F44-A197-19F3E9AA8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F729B-966D-5443-874A-319559F6DBAD}"/>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370794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AEC6-FD97-924A-8ABA-EF2481674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2E92-398E-6249-8602-CDE201FAA1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70B3A-1266-C442-A925-5440B7B55C55}"/>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E31183E4-092D-0643-9E34-0CBE17331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295E-9B30-5F41-B7E2-9AF53DC608C2}"/>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61638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98DC8-64B8-5843-A33E-D7C3306E0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A4A33-AF31-CC49-B56C-A56E934E46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F1F86-E80C-1A41-AE6A-D9D66EB08EDB}"/>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3FEE3336-D11B-3B47-926B-A0D58522B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552B9-ECBD-A946-B97D-2286A7330CA0}"/>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170654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422285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401918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64286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374184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4C8C6-D8C3-224A-802A-0DEFC777AF4D}"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1739212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4C8C6-D8C3-224A-802A-0DEFC777AF4D}"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60392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4C8C6-D8C3-224A-802A-0DEFC777AF4D}"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308568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141843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BCD2-798F-EE4D-B354-2A4C18563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023EC-A698-4C4B-BD44-DE82F36C59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5A50F-2BF1-164B-9429-6EE09B5A9FFA}"/>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D3478BD6-5E56-CE4C-82ED-45DCC3F5B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988BE-D083-A748-936E-BD369163526A}"/>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17731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61396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330894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841-D3F1-A74B-A6E9-756D7064E76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742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837381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841-D3F1-A74B-A6E9-756D7064E76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532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47065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1869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423341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F48428-E7C1-46D4-AC8D-C108B2FE4BC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3917228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8428-E7C1-46D4-AC8D-C108B2FE4BC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168177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9894-5935-AE43-90E0-66FBBE74AF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FE42A8-797C-DB4B-9005-AE9A99444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92B4DD-B5EA-194E-AF9B-6FCD098E23BD}"/>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A2D565FF-7A63-644C-8138-B44AB7169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ECE20-FC30-6F4B-93B5-53F705765737}"/>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4012222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48428-E7C1-46D4-AC8D-C108B2FE4BC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1681018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48428-E7C1-46D4-AC8D-C108B2FE4BC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23607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48428-E7C1-46D4-AC8D-C108B2FE4BCA}"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2258329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48428-E7C1-46D4-AC8D-C108B2FE4BCA}"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3217511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48428-E7C1-46D4-AC8D-C108B2FE4BCA}"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333845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48428-E7C1-46D4-AC8D-C108B2FE4BC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1293175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48428-E7C1-46D4-AC8D-C108B2FE4BC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2078452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8428-E7C1-46D4-AC8D-C108B2FE4BC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3731605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8428-E7C1-46D4-AC8D-C108B2FE4BC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85E9-F4EE-4CC2-A870-C043B9C77870}" type="slidenum">
              <a:rPr lang="en-US" smtClean="0"/>
              <a:t>‹#›</a:t>
            </a:fld>
            <a:endParaRPr lang="en-US"/>
          </a:p>
        </p:txBody>
      </p:sp>
    </p:spTree>
    <p:extLst>
      <p:ext uri="{BB962C8B-B14F-4D97-AF65-F5344CB8AC3E}">
        <p14:creationId xmlns:p14="http://schemas.microsoft.com/office/powerpoint/2010/main" val="39695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B971-3523-9D49-8F42-198B3E182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570DF-DEE0-DF42-945D-A47BECE1AE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287A4-8839-784D-9341-08B28801B2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4CE1C8-A2AC-5D4F-852C-DBA3F40B7320}"/>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a:extLst>
              <a:ext uri="{FF2B5EF4-FFF2-40B4-BE49-F238E27FC236}">
                <a16:creationId xmlns:a16="http://schemas.microsoft.com/office/drawing/2014/main" id="{70B141FC-861C-984E-89BB-A9D61BB3C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D43D9-EB2A-284C-BCCE-E964051B457C}"/>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752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DBA3-8C11-CA47-AA05-9EE2E6293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789F1-117C-2D43-ABE9-0C29926F0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3AA2FD-6346-314B-AACA-72045513A9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7691A-CF6B-1F43-A665-EE3FDDC13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6180EC-F737-FB4D-A688-E685B677DB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2DEB7-7237-054E-B110-F422346CB664}"/>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8" name="Footer Placeholder 7">
            <a:extLst>
              <a:ext uri="{FF2B5EF4-FFF2-40B4-BE49-F238E27FC236}">
                <a16:creationId xmlns:a16="http://schemas.microsoft.com/office/drawing/2014/main" id="{B317E030-463A-FE46-8945-F7D85CDA5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CAC24-6349-B248-980D-39F678954424}"/>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77565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49F8-4BDE-A44E-B0B6-C8F8C47C2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E4F9B-988C-4942-BA76-3FD874A6E215}"/>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4" name="Footer Placeholder 3">
            <a:extLst>
              <a:ext uri="{FF2B5EF4-FFF2-40B4-BE49-F238E27FC236}">
                <a16:creationId xmlns:a16="http://schemas.microsoft.com/office/drawing/2014/main" id="{4C26938A-1E80-3E4B-A06E-ED7AD8172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0D86CC-9C9A-9E40-B913-BD78306A6640}"/>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36907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C0A6-F3E5-E649-8B95-4D85DA83643E}"/>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3" name="Footer Placeholder 2">
            <a:extLst>
              <a:ext uri="{FF2B5EF4-FFF2-40B4-BE49-F238E27FC236}">
                <a16:creationId xmlns:a16="http://schemas.microsoft.com/office/drawing/2014/main" id="{D316F308-8914-0944-AD57-653DB1DD0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30844-E981-C646-8AD3-F03E0DF1B49F}"/>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3092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F020-40D3-254C-B72D-C0FCD81FD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692FD2-BD40-204D-A047-69842EB65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5E23F7-71BF-8943-A5FB-68E65E3B3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3DE10-0A4F-314A-A961-0B55069266E7}"/>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a:extLst>
              <a:ext uri="{FF2B5EF4-FFF2-40B4-BE49-F238E27FC236}">
                <a16:creationId xmlns:a16="http://schemas.microsoft.com/office/drawing/2014/main" id="{C3527FCE-E39C-2449-895A-0E782076A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1E293-66FD-954B-B6DD-DD26DA709D76}"/>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22912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0A5-4276-9A4A-84D0-B743F36A7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189D53-28C3-2D48-B31D-7F5050899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1375F-79AF-1846-8AA9-6B31249DF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A47C76-D1A2-1448-855B-C4A78796AA43}"/>
              </a:ext>
            </a:extLst>
          </p:cNvPr>
          <p:cNvSpPr>
            <a:spLocks noGrp="1"/>
          </p:cNvSpPr>
          <p:nvPr>
            <p:ph type="dt" sz="half" idx="10"/>
          </p:nvPr>
        </p:nvSpPr>
        <p:spPr/>
        <p:txBody>
          <a:bodyPr/>
          <a:lstStyle/>
          <a:p>
            <a:fld id="{2F74C8C6-D8C3-224A-802A-0DEFC777AF4D}" type="datetimeFigureOut">
              <a:rPr lang="en-US" smtClean="0"/>
              <a:t>10/20/2021</a:t>
            </a:fld>
            <a:endParaRPr lang="en-US"/>
          </a:p>
        </p:txBody>
      </p:sp>
      <p:sp>
        <p:nvSpPr>
          <p:cNvPr id="6" name="Footer Placeholder 5">
            <a:extLst>
              <a:ext uri="{FF2B5EF4-FFF2-40B4-BE49-F238E27FC236}">
                <a16:creationId xmlns:a16="http://schemas.microsoft.com/office/drawing/2014/main" id="{BC8B5E40-2D57-BB4A-AEDC-12C25E97E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B166A-F1BD-264D-9AEC-4F1E0D587246}"/>
              </a:ext>
            </a:extLst>
          </p:cNvPr>
          <p:cNvSpPr>
            <a:spLocks noGrp="1"/>
          </p:cNvSpPr>
          <p:nvPr>
            <p:ph type="sldNum" sz="quarter" idx="12"/>
          </p:nvPr>
        </p:nvSpPr>
        <p:spPr/>
        <p:txBody>
          <a:bodyPr/>
          <a:lstStyle/>
          <a:p>
            <a:fld id="{86DDB841-D3F1-A74B-A6E9-756D7064E76C}" type="slidenum">
              <a:rPr lang="en-US" smtClean="0"/>
              <a:t>‹#›</a:t>
            </a:fld>
            <a:endParaRPr lang="en-US"/>
          </a:p>
        </p:txBody>
      </p:sp>
    </p:spTree>
    <p:extLst>
      <p:ext uri="{BB962C8B-B14F-4D97-AF65-F5344CB8AC3E}">
        <p14:creationId xmlns:p14="http://schemas.microsoft.com/office/powerpoint/2010/main" val="122543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211C2-ACDF-7143-9AF0-A4C83A850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FAA061-780C-B34A-941C-D14E9ABAA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8CAEB-0314-1E47-9E25-7F6B80F18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4C8C6-D8C3-224A-802A-0DEFC777AF4D}" type="datetimeFigureOut">
              <a:rPr lang="en-US" smtClean="0"/>
              <a:t>10/20/2021</a:t>
            </a:fld>
            <a:endParaRPr lang="en-US"/>
          </a:p>
        </p:txBody>
      </p:sp>
      <p:sp>
        <p:nvSpPr>
          <p:cNvPr id="5" name="Footer Placeholder 4">
            <a:extLst>
              <a:ext uri="{FF2B5EF4-FFF2-40B4-BE49-F238E27FC236}">
                <a16:creationId xmlns:a16="http://schemas.microsoft.com/office/drawing/2014/main" id="{F167139F-FCCA-F548-B62F-6DA46F183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CBF13B-F337-8B48-B0C8-47CC32565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DB841-D3F1-A74B-A6E9-756D7064E76C}" type="slidenum">
              <a:rPr lang="en-US" smtClean="0"/>
              <a:t>‹#›</a:t>
            </a:fld>
            <a:endParaRPr lang="en-US"/>
          </a:p>
        </p:txBody>
      </p:sp>
    </p:spTree>
    <p:extLst>
      <p:ext uri="{BB962C8B-B14F-4D97-AF65-F5344CB8AC3E}">
        <p14:creationId xmlns:p14="http://schemas.microsoft.com/office/powerpoint/2010/main" val="9060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74C8C6-D8C3-224A-802A-0DEFC777AF4D}" type="datetimeFigureOut">
              <a:rPr lang="en-US" smtClean="0"/>
              <a:t>10/20/2021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DDB841-D3F1-A74B-A6E9-756D7064E76C}" type="slidenum">
              <a:rPr lang="en-US" smtClean="0"/>
              <a:t>‹#›</a:t>
            </a:fld>
            <a:endParaRPr lang="en-US"/>
          </a:p>
        </p:txBody>
      </p:sp>
    </p:spTree>
    <p:extLst>
      <p:ext uri="{BB962C8B-B14F-4D97-AF65-F5344CB8AC3E}">
        <p14:creationId xmlns:p14="http://schemas.microsoft.com/office/powerpoint/2010/main" val="3329288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8428-E7C1-46D4-AC8D-C108B2FE4BCA}" type="datetimeFigureOut">
              <a:rPr lang="en-US" smtClean="0"/>
              <a:t>10/20/2021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B85E9-F4EE-4CC2-A870-C043B9C77870}" type="slidenum">
              <a:rPr lang="en-US" smtClean="0"/>
              <a:t>‹#›</a:t>
            </a:fld>
            <a:endParaRPr lang="en-US"/>
          </a:p>
        </p:txBody>
      </p:sp>
    </p:spTree>
    <p:extLst>
      <p:ext uri="{BB962C8B-B14F-4D97-AF65-F5344CB8AC3E}">
        <p14:creationId xmlns:p14="http://schemas.microsoft.com/office/powerpoint/2010/main" val="26225483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Kokutai#Taish.C5.8D_period_.281912.E2.80.931926.29" TargetMode="External"/><Relationship Id="rId2" Type="http://schemas.openxmlformats.org/officeDocument/2006/relationships/hyperlink" Target="http://en.wikipedia.org/wiki/Yoshino_Sakuz%C5%8D"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47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716954-855D-40E0-A8DF-300F1693FDF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200" i="1" kern="1200" dirty="0">
                <a:solidFill>
                  <a:srgbClr val="FFFFFF"/>
                </a:solidFill>
                <a:latin typeface="+mj-lt"/>
                <a:ea typeface="+mj-ea"/>
                <a:cs typeface="+mj-cs"/>
              </a:rPr>
              <a:t>The Limits of Westernization</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by Jon Thares Davidann, winner of Baldridge Prize, 2020</a:t>
            </a:r>
          </a:p>
        </p:txBody>
      </p:sp>
      <p:pic>
        <p:nvPicPr>
          <p:cNvPr id="6" name="Content Placeholder 5" descr="A picture containing text&#10;&#10;Description automatically generated">
            <a:extLst>
              <a:ext uri="{FF2B5EF4-FFF2-40B4-BE49-F238E27FC236}">
                <a16:creationId xmlns:a16="http://schemas.microsoft.com/office/drawing/2014/main" id="{712B2E0C-FEF2-46AF-854B-57B29A54A930}"/>
              </a:ext>
            </a:extLst>
          </p:cNvPr>
          <p:cNvPicPr>
            <a:picLocks noGrp="1" noChangeAspect="1"/>
          </p:cNvPicPr>
          <p:nvPr>
            <p:ph idx="1"/>
          </p:nvPr>
        </p:nvPicPr>
        <p:blipFill>
          <a:blip r:embed="rId2"/>
          <a:stretch>
            <a:fillRect/>
          </a:stretch>
        </p:blipFill>
        <p:spPr>
          <a:xfrm>
            <a:off x="6017801" y="961812"/>
            <a:ext cx="3229796" cy="4930987"/>
          </a:xfrm>
          <a:prstGeom prst="rect">
            <a:avLst/>
          </a:prstGeom>
        </p:spPr>
      </p:pic>
    </p:spTree>
    <p:extLst>
      <p:ext uri="{BB962C8B-B14F-4D97-AF65-F5344CB8AC3E}">
        <p14:creationId xmlns:p14="http://schemas.microsoft.com/office/powerpoint/2010/main" val="387585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D201F-143C-4574-86CA-4F88675F28E9}"/>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2800" kern="1200" dirty="0">
                <a:solidFill>
                  <a:schemeClr val="tx1"/>
                </a:solidFill>
                <a:latin typeface="+mj-lt"/>
                <a:ea typeface="+mj-ea"/>
                <a:cs typeface="+mj-cs"/>
              </a:rPr>
              <a:t>Fukuzawa Published an Essay “</a:t>
            </a:r>
            <a:r>
              <a:rPr lang="en-US" sz="2800" kern="1200" dirty="0" err="1">
                <a:solidFill>
                  <a:schemeClr val="tx1"/>
                </a:solidFill>
                <a:latin typeface="+mj-lt"/>
                <a:ea typeface="+mj-ea"/>
                <a:cs typeface="+mj-cs"/>
              </a:rPr>
              <a:t>Datsu</a:t>
            </a:r>
            <a:r>
              <a:rPr lang="en-US" sz="2800" kern="1200" dirty="0">
                <a:solidFill>
                  <a:schemeClr val="tx1"/>
                </a:solidFill>
                <a:latin typeface="+mj-lt"/>
                <a:ea typeface="+mj-ea"/>
                <a:cs typeface="+mj-cs"/>
              </a:rPr>
              <a:t> A-Ron” (Leaving Asia) in 1885 in His Newspaper, </a:t>
            </a:r>
            <a:r>
              <a:rPr lang="en-US" sz="2800" i="1" kern="1200" dirty="0">
                <a:solidFill>
                  <a:schemeClr val="tx1"/>
                </a:solidFill>
                <a:latin typeface="+mj-lt"/>
                <a:ea typeface="+mj-ea"/>
                <a:cs typeface="+mj-cs"/>
              </a:rPr>
              <a:t>Jiji </a:t>
            </a:r>
            <a:r>
              <a:rPr lang="en-US" sz="2800" i="1" dirty="0" err="1"/>
              <a:t>s</a:t>
            </a:r>
            <a:r>
              <a:rPr lang="en-US" sz="2800" i="1" kern="1200" dirty="0" err="1">
                <a:solidFill>
                  <a:schemeClr val="tx1"/>
                </a:solidFill>
                <a:latin typeface="+mj-lt"/>
                <a:ea typeface="+mj-ea"/>
                <a:cs typeface="+mj-cs"/>
              </a:rPr>
              <a:t>himpo</a:t>
            </a:r>
            <a:endParaRPr lang="en-US" sz="2800" i="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42DA89F-8B70-4EB6-8191-4623A4269688}"/>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en-US" sz="1300" dirty="0"/>
              <a:t>1880s-1890s context</a:t>
            </a:r>
          </a:p>
          <a:p>
            <a:pPr lvl="1"/>
            <a:r>
              <a:rPr lang="en-US" sz="1300" dirty="0"/>
              <a:t>Like other Japanese, Fukuzawa became more nationalistic and empire oriented in the 1880s-1890s.</a:t>
            </a:r>
          </a:p>
          <a:p>
            <a:pPr lvl="1"/>
            <a:r>
              <a:rPr lang="en-US" sz="1300" dirty="0"/>
              <a:t>Fukuzawa was actively involved in supporting Korean activists who wanted to transform Korea into a republic, gave them financial support, and some attended his school. They rebelled in 1884, but the rebellion failed, and they were executed.</a:t>
            </a:r>
          </a:p>
          <a:p>
            <a:r>
              <a:rPr lang="en-US" sz="1300" dirty="0"/>
              <a:t>He stated that westernization was like the measles, highly communicable and virtually unstoppable.</a:t>
            </a:r>
          </a:p>
          <a:p>
            <a:r>
              <a:rPr lang="en-US" sz="1300" dirty="0"/>
              <a:t>Not an argument for westernization as it has so often been interpreted as.</a:t>
            </a:r>
          </a:p>
          <a:p>
            <a:r>
              <a:rPr lang="en-US" sz="1300" dirty="0"/>
              <a:t>Instead, it is an argument for preparedness. Japan had to be ready to compete with the West on the continent of East Asia. Koreans, Chinese were not ready to deal with western onslaught, only Japan could save them from the “measles.”</a:t>
            </a:r>
          </a:p>
          <a:p>
            <a:pPr lvl="1"/>
            <a:endParaRPr lang="en-US" sz="1300" dirty="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D2F0EFB6-9D11-49AB-B61B-0BA34C3859B5}"/>
              </a:ext>
            </a:extLst>
          </p:cNvPr>
          <p:cNvPicPr>
            <a:picLocks noGrp="1" noChangeAspect="1"/>
          </p:cNvPicPr>
          <p:nvPr>
            <p:ph sz="half" idx="2"/>
          </p:nvPr>
        </p:nvPicPr>
        <p:blipFill>
          <a:blip r:embed="rId2"/>
          <a:stretch>
            <a:fillRect/>
          </a:stretch>
        </p:blipFill>
        <p:spPr>
          <a:xfrm>
            <a:off x="7251990" y="909081"/>
            <a:ext cx="3818484" cy="5071731"/>
          </a:xfrm>
          <a:prstGeom prst="rect">
            <a:avLst/>
          </a:prstGeom>
        </p:spPr>
      </p:pic>
    </p:spTree>
    <p:extLst>
      <p:ext uri="{BB962C8B-B14F-4D97-AF65-F5344CB8AC3E}">
        <p14:creationId xmlns:p14="http://schemas.microsoft.com/office/powerpoint/2010/main" val="74767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31A20EC0-DA9B-1D4D-877D-202B8BAE7719}"/>
              </a:ext>
            </a:extLst>
          </p:cNvPr>
          <p:cNvPicPr>
            <a:picLocks noGrp="1" noChangeAspect="1"/>
          </p:cNvPicPr>
          <p:nvPr>
            <p:ph sz="half" idx="1"/>
          </p:nvPr>
        </p:nvPicPr>
        <p:blipFill rotWithShape="1">
          <a:blip r:embed="rId2"/>
          <a:srcRect r="-1" b="668"/>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75835FB2-ED4C-0348-90FC-F3FE94F85C3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The Solution-Endurance</a:t>
            </a:r>
          </a:p>
        </p:txBody>
      </p:sp>
      <p:sp>
        <p:nvSpPr>
          <p:cNvPr id="4" name="Content Placeholder 3">
            <a:extLst>
              <a:ext uri="{FF2B5EF4-FFF2-40B4-BE49-F238E27FC236}">
                <a16:creationId xmlns:a16="http://schemas.microsoft.com/office/drawing/2014/main" id="{8AE10BC3-D1EE-5E48-984B-BE83D713354A}"/>
              </a:ext>
            </a:extLst>
          </p:cNvPr>
          <p:cNvSpPr>
            <a:spLocks noGrp="1"/>
          </p:cNvSpPr>
          <p:nvPr>
            <p:ph sz="half" idx="2"/>
          </p:nvPr>
        </p:nvSpPr>
        <p:spPr>
          <a:xfrm>
            <a:off x="762000" y="2279018"/>
            <a:ext cx="5314543" cy="3375920"/>
          </a:xfrm>
        </p:spPr>
        <p:txBody>
          <a:bodyPr vert="horz" lIns="91440" tIns="45720" rIns="91440" bIns="45720" rtlCol="0" anchor="t">
            <a:normAutofit/>
          </a:bodyPr>
          <a:lstStyle/>
          <a:p>
            <a:r>
              <a:rPr lang="en-US" sz="1700" dirty="0" err="1"/>
              <a:t>Fukuzawa’s</a:t>
            </a:r>
            <a:r>
              <a:rPr lang="en-US" sz="1700" dirty="0"/>
              <a:t> concept of civic duty</a:t>
            </a:r>
          </a:p>
          <a:p>
            <a:r>
              <a:rPr lang="en-US" sz="1700" dirty="0"/>
              <a:t>Maruyama Masao</a:t>
            </a:r>
          </a:p>
          <a:p>
            <a:pPr lvl="1"/>
            <a:r>
              <a:rPr lang="en-US" sz="1700" dirty="0"/>
              <a:t>Uncovered </a:t>
            </a:r>
            <a:r>
              <a:rPr lang="en-US" sz="1700" dirty="0" err="1"/>
              <a:t>Fukuzawa’s</a:t>
            </a:r>
            <a:r>
              <a:rPr lang="en-US" sz="1700" dirty="0"/>
              <a:t> central point in 1940s</a:t>
            </a:r>
          </a:p>
          <a:p>
            <a:pPr lvl="1"/>
            <a:r>
              <a:rPr lang="en-US" sz="1700" dirty="0"/>
              <a:t>Applied it to Japan’s postwar democracy</a:t>
            </a:r>
          </a:p>
          <a:p>
            <a:pPr lvl="1"/>
            <a:r>
              <a:rPr lang="en-US" sz="1700" dirty="0"/>
              <a:t>Maruyama stated in “Order and Man in </a:t>
            </a:r>
            <a:r>
              <a:rPr lang="en-US" sz="1700" dirty="0" err="1"/>
              <a:t>Fukuzawa</a:t>
            </a:r>
            <a:r>
              <a:rPr lang="en-US" sz="1700" dirty="0"/>
              <a:t>”: ”Although </a:t>
            </a:r>
            <a:r>
              <a:rPr lang="en-US" sz="1700" dirty="0" err="1"/>
              <a:t>Fukuzawa</a:t>
            </a:r>
            <a:r>
              <a:rPr lang="en-US" sz="1700" dirty="0"/>
              <a:t> said that our citizens were meagerly endowed with a tradition of self-respect for independence, he thought that they had plenty of strength to endure the ethical severity of attaining it. In other words, he was optimistic about the Japanese people’s ability to construct a modern state.”</a:t>
            </a:r>
          </a:p>
          <a:p>
            <a:pPr lvl="1"/>
            <a:endParaRPr lang="en-US" sz="1700" dirty="0"/>
          </a:p>
        </p:txBody>
      </p:sp>
    </p:spTree>
    <p:extLst>
      <p:ext uri="{BB962C8B-B14F-4D97-AF65-F5344CB8AC3E}">
        <p14:creationId xmlns:p14="http://schemas.microsoft.com/office/powerpoint/2010/main" val="24424131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1179226" y="826680"/>
            <a:ext cx="9833548" cy="1325563"/>
          </a:xfrm>
        </p:spPr>
        <p:txBody>
          <a:bodyPr>
            <a:normAutofit/>
          </a:bodyPr>
          <a:lstStyle/>
          <a:p>
            <a:pPr algn="ctr"/>
            <a:r>
              <a:rPr lang="en-US" sz="4000">
                <a:solidFill>
                  <a:srgbClr val="FFFFFF"/>
                </a:solidFill>
              </a:rPr>
              <a:t>China’s Search for Modernity</a:t>
            </a:r>
          </a:p>
        </p:txBody>
      </p:sp>
      <p:sp>
        <p:nvSpPr>
          <p:cNvPr id="6" name="Content Placeholder 5"/>
          <p:cNvSpPr>
            <a:spLocks noGrp="1"/>
          </p:cNvSpPr>
          <p:nvPr>
            <p:ph idx="1"/>
          </p:nvPr>
        </p:nvSpPr>
        <p:spPr>
          <a:xfrm>
            <a:off x="1179226" y="3092970"/>
            <a:ext cx="9833548" cy="2693976"/>
          </a:xfrm>
        </p:spPr>
        <p:txBody>
          <a:bodyPr>
            <a:noAutofit/>
          </a:bodyPr>
          <a:lstStyle/>
          <a:p>
            <a:r>
              <a:rPr lang="en-US" sz="2400" dirty="0">
                <a:solidFill>
                  <a:srgbClr val="000000"/>
                </a:solidFill>
              </a:rPr>
              <a:t>Building Modernity without a Nation</a:t>
            </a:r>
          </a:p>
          <a:p>
            <a:pPr lvl="1"/>
            <a:r>
              <a:rPr lang="en-US" dirty="0">
                <a:solidFill>
                  <a:srgbClr val="000000"/>
                </a:solidFill>
              </a:rPr>
              <a:t>Nationhood-Historian Peter </a:t>
            </a:r>
            <a:r>
              <a:rPr lang="en-US" dirty="0" err="1">
                <a:solidFill>
                  <a:srgbClr val="000000"/>
                </a:solidFill>
              </a:rPr>
              <a:t>Zarrow</a:t>
            </a:r>
            <a:r>
              <a:rPr lang="en-US" dirty="0">
                <a:solidFill>
                  <a:srgbClr val="000000"/>
                </a:solidFill>
              </a:rPr>
              <a:t> states, “At the beginning of the twentieth century, the Chinese nation-state had to be created: the people had to be convinced to identify themselves with ‘their’ nation and to sacrifice themselves for it.”</a:t>
            </a:r>
          </a:p>
          <a:p>
            <a:pPr lvl="1"/>
            <a:r>
              <a:rPr lang="en-US" dirty="0">
                <a:solidFill>
                  <a:srgbClr val="000000"/>
                </a:solidFill>
              </a:rPr>
              <a:t> ﻿Civic Virtue-As historian Pankaj Mishra puts it in </a:t>
            </a:r>
            <a:r>
              <a:rPr lang="en-US" i="1" dirty="0">
                <a:solidFill>
                  <a:srgbClr val="000000"/>
                </a:solidFill>
              </a:rPr>
              <a:t>From the Ruins of Empire: The Intellectuals Who Remade Asia</a:t>
            </a:r>
            <a:r>
              <a:rPr lang="en-US" dirty="0">
                <a:solidFill>
                  <a:srgbClr val="000000"/>
                </a:solidFill>
              </a:rPr>
              <a:t>, “Could they [the Chinese] shed their Confucian emphasis on self-cultivation enough to feel notions of civic solidarity?”</a:t>
            </a:r>
          </a:p>
        </p:txBody>
      </p:sp>
    </p:spTree>
    <p:extLst>
      <p:ext uri="{BB962C8B-B14F-4D97-AF65-F5344CB8AC3E}">
        <p14:creationId xmlns:p14="http://schemas.microsoft.com/office/powerpoint/2010/main" val="21616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CF3463-C313-1046-AC39-5BD58E7CA81B}"/>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dirty="0">
                <a:solidFill>
                  <a:srgbClr val="000000"/>
                </a:solidFill>
              </a:rPr>
              <a:t>Liang Qichao</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664FD7EF-B716-F44F-9418-62E976EBE6CE}"/>
              </a:ext>
            </a:extLst>
          </p:cNvPr>
          <p:cNvPicPr>
            <a:picLocks noGrp="1" noChangeAspect="1"/>
          </p:cNvPicPr>
          <p:nvPr>
            <p:ph sz="half" idx="2"/>
          </p:nvPr>
        </p:nvPicPr>
        <p:blipFill rotWithShape="1">
          <a:blip r:embed="rId3">
            <a:alphaModFix/>
          </a:blip>
          <a:srcRect b="24005"/>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5357B54-065E-4F47-8A30-2D77EEB26CF6}"/>
              </a:ext>
            </a:extLst>
          </p:cNvPr>
          <p:cNvSpPr>
            <a:spLocks noGrp="1"/>
          </p:cNvSpPr>
          <p:nvPr>
            <p:ph sz="half" idx="1"/>
          </p:nvPr>
        </p:nvSpPr>
        <p:spPr>
          <a:xfrm>
            <a:off x="6090574" y="2421682"/>
            <a:ext cx="4977578" cy="3639289"/>
          </a:xfrm>
        </p:spPr>
        <p:txBody>
          <a:bodyPr vert="horz" lIns="91440" tIns="45720" rIns="91440" bIns="45720" rtlCol="0" anchor="ctr">
            <a:normAutofit fontScale="92500" lnSpcReduction="10000"/>
          </a:bodyPr>
          <a:lstStyle/>
          <a:p>
            <a:r>
              <a:rPr lang="en-US" sz="2400" dirty="0">
                <a:solidFill>
                  <a:srgbClr val="000000"/>
                </a:solidFill>
              </a:rPr>
              <a:t>With Kang </a:t>
            </a:r>
            <a:r>
              <a:rPr lang="en-US" sz="2400" dirty="0" err="1">
                <a:solidFill>
                  <a:srgbClr val="000000"/>
                </a:solidFill>
              </a:rPr>
              <a:t>Yuwei</a:t>
            </a:r>
            <a:r>
              <a:rPr lang="en-US" sz="2400" dirty="0">
                <a:solidFill>
                  <a:srgbClr val="000000"/>
                </a:solidFill>
              </a:rPr>
              <a:t>, initiated Hundred Days Reform, had to flee after it failed.</a:t>
            </a:r>
          </a:p>
          <a:p>
            <a:r>
              <a:rPr lang="en-US" sz="2400" dirty="0">
                <a:solidFill>
                  <a:srgbClr val="000000"/>
                </a:solidFill>
              </a:rPr>
              <a:t>Fled to Japan, traveled the world.</a:t>
            </a:r>
          </a:p>
          <a:p>
            <a:pPr lvl="1"/>
            <a:r>
              <a:rPr lang="en-US" dirty="0">
                <a:solidFill>
                  <a:srgbClr val="000000"/>
                </a:solidFill>
              </a:rPr>
              <a:t>Australia, 1901-1902.</a:t>
            </a:r>
          </a:p>
          <a:p>
            <a:pPr lvl="1"/>
            <a:r>
              <a:rPr lang="en-US" dirty="0">
                <a:solidFill>
                  <a:srgbClr val="000000"/>
                </a:solidFill>
              </a:rPr>
              <a:t>United States, 1903-1904.</a:t>
            </a:r>
          </a:p>
          <a:p>
            <a:r>
              <a:rPr lang="en-US" sz="2400" dirty="0">
                <a:solidFill>
                  <a:srgbClr val="000000"/>
                </a:solidFill>
              </a:rPr>
              <a:t>Writings (1902)</a:t>
            </a:r>
          </a:p>
          <a:p>
            <a:pPr lvl="1"/>
            <a:r>
              <a:rPr lang="en-US" dirty="0">
                <a:solidFill>
                  <a:srgbClr val="000000"/>
                </a:solidFill>
              </a:rPr>
              <a:t>﻿Essay </a:t>
            </a:r>
            <a:r>
              <a:rPr lang="en-US" i="1" dirty="0" err="1">
                <a:solidFill>
                  <a:srgbClr val="000000"/>
                </a:solidFill>
              </a:rPr>
              <a:t>Xinmin</a:t>
            </a:r>
            <a:r>
              <a:rPr lang="en-US" i="1" dirty="0">
                <a:solidFill>
                  <a:srgbClr val="000000"/>
                </a:solidFill>
              </a:rPr>
              <a:t> </a:t>
            </a:r>
            <a:r>
              <a:rPr lang="en-US" i="1" dirty="0" err="1">
                <a:solidFill>
                  <a:srgbClr val="000000"/>
                </a:solidFill>
              </a:rPr>
              <a:t>Shuo</a:t>
            </a:r>
            <a:r>
              <a:rPr lang="en-US" i="1" dirty="0">
                <a:solidFill>
                  <a:srgbClr val="000000"/>
                </a:solidFill>
              </a:rPr>
              <a:t> </a:t>
            </a:r>
            <a:r>
              <a:rPr lang="en-US" dirty="0">
                <a:solidFill>
                  <a:srgbClr val="000000"/>
                </a:solidFill>
              </a:rPr>
              <a:t>(Discourse on the New Citizen).</a:t>
            </a:r>
          </a:p>
          <a:p>
            <a:pPr lvl="1"/>
            <a:r>
              <a:rPr lang="en-US" dirty="0">
                <a:solidFill>
                  <a:srgbClr val="000000"/>
                </a:solidFill>
              </a:rPr>
              <a:t>﻿</a:t>
            </a:r>
            <a:r>
              <a:rPr lang="en-US" i="1" dirty="0" err="1">
                <a:solidFill>
                  <a:srgbClr val="000000"/>
                </a:solidFill>
              </a:rPr>
              <a:t>Xinmin</a:t>
            </a:r>
            <a:r>
              <a:rPr lang="en-US" i="1" dirty="0">
                <a:solidFill>
                  <a:srgbClr val="000000"/>
                </a:solidFill>
              </a:rPr>
              <a:t> </a:t>
            </a:r>
            <a:r>
              <a:rPr lang="en-US" i="1" dirty="0" err="1">
                <a:solidFill>
                  <a:srgbClr val="000000"/>
                </a:solidFill>
              </a:rPr>
              <a:t>Congbao</a:t>
            </a:r>
            <a:r>
              <a:rPr lang="en-US" i="1" dirty="0">
                <a:solidFill>
                  <a:srgbClr val="000000"/>
                </a:solidFill>
              </a:rPr>
              <a:t> </a:t>
            </a:r>
            <a:r>
              <a:rPr lang="en-US" dirty="0">
                <a:solidFill>
                  <a:srgbClr val="000000"/>
                </a:solidFill>
              </a:rPr>
              <a:t>(New Citizen Journal).</a:t>
            </a:r>
          </a:p>
          <a:p>
            <a:pPr lvl="1"/>
            <a:r>
              <a:rPr lang="en-US" dirty="0">
                <a:solidFill>
                  <a:srgbClr val="000000"/>
                </a:solidFill>
              </a:rPr>
              <a:t>﻿</a:t>
            </a:r>
            <a:r>
              <a:rPr lang="en-US" i="1" dirty="0">
                <a:solidFill>
                  <a:srgbClr val="000000"/>
                </a:solidFill>
              </a:rPr>
              <a:t>Qing Yi Bao </a:t>
            </a:r>
            <a:r>
              <a:rPr lang="en-US" dirty="0">
                <a:solidFill>
                  <a:srgbClr val="000000"/>
                </a:solidFill>
              </a:rPr>
              <a:t>(a newspaper).</a:t>
            </a:r>
          </a:p>
          <a:p>
            <a:pPr lvl="1"/>
            <a:endParaRPr lang="en-US" sz="2000" dirty="0">
              <a:solidFill>
                <a:srgbClr val="000000"/>
              </a:solidFill>
            </a:endParaRPr>
          </a:p>
          <a:p>
            <a:pPr lvl="1"/>
            <a:endParaRPr lang="en-US" sz="2000" dirty="0">
              <a:solidFill>
                <a:srgbClr val="000000"/>
              </a:solidFill>
            </a:endParaRPr>
          </a:p>
          <a:p>
            <a:pPr lvl="1"/>
            <a:endParaRPr lang="en-US" sz="2000" dirty="0">
              <a:solidFill>
                <a:srgbClr val="000000"/>
              </a:solidFill>
            </a:endParaRPr>
          </a:p>
        </p:txBody>
      </p:sp>
    </p:spTree>
    <p:extLst>
      <p:ext uri="{BB962C8B-B14F-4D97-AF65-F5344CB8AC3E}">
        <p14:creationId xmlns:p14="http://schemas.microsoft.com/office/powerpoint/2010/main" val="6418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E5691A41-A44A-7243-91D6-70BB3C809F91}"/>
              </a:ext>
            </a:extLst>
          </p:cNvPr>
          <p:cNvSpPr>
            <a:spLocks noGrp="1"/>
          </p:cNvSpPr>
          <p:nvPr>
            <p:ph type="title"/>
          </p:nvPr>
        </p:nvSpPr>
        <p:spPr>
          <a:xfrm>
            <a:off x="640079" y="2053641"/>
            <a:ext cx="3669161" cy="2760098"/>
          </a:xfrm>
        </p:spPr>
        <p:txBody>
          <a:bodyPr>
            <a:normAutofit/>
          </a:bodyPr>
          <a:lstStyle/>
          <a:p>
            <a:r>
              <a:rPr lang="en-US">
                <a:solidFill>
                  <a:srgbClr val="FFFFFF"/>
                </a:solidFill>
              </a:rPr>
              <a:t>﻿Civic Virtue and Wang Yangming</a:t>
            </a:r>
          </a:p>
        </p:txBody>
      </p:sp>
      <p:sp>
        <p:nvSpPr>
          <p:cNvPr id="6" name="Content Placeholder 5">
            <a:extLst>
              <a:ext uri="{FF2B5EF4-FFF2-40B4-BE49-F238E27FC236}">
                <a16:creationId xmlns:a16="http://schemas.microsoft.com/office/drawing/2014/main" id="{74A3153E-4993-6F40-A91D-C43A5E888B6D}"/>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﻿Liang wrote on Wang’s idea of self-sacrifice in his seminal book on citizenship, </a:t>
            </a:r>
            <a:r>
              <a:rPr lang="en-US" sz="2200" i="1" dirty="0">
                <a:solidFill>
                  <a:srgbClr val="000000"/>
                </a:solidFill>
              </a:rPr>
              <a:t>Xinmin </a:t>
            </a:r>
            <a:r>
              <a:rPr lang="en-US" sz="2200" i="1" dirty="0" err="1">
                <a:solidFill>
                  <a:srgbClr val="000000"/>
                </a:solidFill>
              </a:rPr>
              <a:t>Shuo</a:t>
            </a:r>
            <a:r>
              <a:rPr lang="en-US" sz="2200" dirty="0">
                <a:solidFill>
                  <a:srgbClr val="000000"/>
                </a:solidFill>
              </a:rPr>
              <a:t> (Discourse on the New Citizen). </a:t>
            </a:r>
          </a:p>
          <a:p>
            <a:pPr lvl="1"/>
            <a:r>
              <a:rPr lang="en-US" sz="2200" dirty="0">
                <a:solidFill>
                  <a:srgbClr val="000000"/>
                </a:solidFill>
              </a:rPr>
              <a:t>The determination to sacrifice one’s </a:t>
            </a:r>
            <a:r>
              <a:rPr lang="en-US" sz="2200" dirty="0" err="1">
                <a:solidFill>
                  <a:srgbClr val="000000"/>
                </a:solidFill>
              </a:rPr>
              <a:t>xiaowo</a:t>
            </a:r>
            <a:r>
              <a:rPr lang="en-US" sz="2200" dirty="0">
                <a:solidFill>
                  <a:srgbClr val="000000"/>
                </a:solidFill>
              </a:rPr>
              <a:t> [lesser self] in favor of the </a:t>
            </a:r>
            <a:r>
              <a:rPr lang="en-US" sz="2200" dirty="0" err="1">
                <a:solidFill>
                  <a:srgbClr val="000000"/>
                </a:solidFill>
              </a:rPr>
              <a:t>dawo</a:t>
            </a:r>
            <a:r>
              <a:rPr lang="en-US" sz="2200" dirty="0">
                <a:solidFill>
                  <a:srgbClr val="000000"/>
                </a:solidFill>
              </a:rPr>
              <a:t> [greater self] allows one to rid oneself of the harm of self-interest; it is the way to rise to the ideal of grand harmony (</a:t>
            </a:r>
            <a:r>
              <a:rPr lang="en-US" sz="2200" dirty="0" err="1">
                <a:solidFill>
                  <a:srgbClr val="000000"/>
                </a:solidFill>
              </a:rPr>
              <a:t>datong</a:t>
            </a:r>
            <a:r>
              <a:rPr lang="en-US" sz="2200" dirty="0">
                <a:solidFill>
                  <a:srgbClr val="000000"/>
                </a:solidFill>
              </a:rPr>
              <a:t>). In short, this is what civic benefit and civic virtue are, and this is precisely how Wang Yang-</a:t>
            </a:r>
            <a:r>
              <a:rPr lang="en-US" sz="2200" dirty="0" err="1">
                <a:solidFill>
                  <a:srgbClr val="000000"/>
                </a:solidFill>
              </a:rPr>
              <a:t>ming</a:t>
            </a:r>
            <a:r>
              <a:rPr lang="en-US" sz="2200" dirty="0">
                <a:solidFill>
                  <a:srgbClr val="000000"/>
                </a:solidFill>
              </a:rPr>
              <a:t> tried to change society.</a:t>
            </a:r>
          </a:p>
          <a:p>
            <a:pPr lvl="1"/>
            <a:r>
              <a:rPr lang="en-US" sz="2200" dirty="0">
                <a:solidFill>
                  <a:srgbClr val="000000"/>
                </a:solidFill>
              </a:rPr>
              <a:t>Referenced Wang and civic duty in essays “On Morality” and﻿ “On The Merits and Faults of Confucians.”</a:t>
            </a:r>
          </a:p>
        </p:txBody>
      </p:sp>
    </p:spTree>
    <p:extLst>
      <p:ext uri="{BB962C8B-B14F-4D97-AF65-F5344CB8AC3E}">
        <p14:creationId xmlns:p14="http://schemas.microsoft.com/office/powerpoint/2010/main" val="256079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347E50-9D75-2843-8EE4-820D890DE969}"/>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Liang</a:t>
            </a:r>
            <a:r>
              <a:rPr lang="en-US" sz="4000">
                <a:solidFill>
                  <a:srgbClr val="FFFFFF"/>
                </a:solidFill>
              </a:rPr>
              <a:t>’ Mentor, </a:t>
            </a:r>
            <a:r>
              <a:rPr lang="en-US" sz="4000" dirty="0" err="1">
                <a:solidFill>
                  <a:srgbClr val="FFFFFF"/>
                </a:solidFill>
              </a:rPr>
              <a:t>Fukuzawa</a:t>
            </a:r>
            <a:r>
              <a:rPr lang="en-US" sz="4000" dirty="0">
                <a:solidFill>
                  <a:srgbClr val="FFFFFF"/>
                </a:solidFill>
              </a:rPr>
              <a:t> </a:t>
            </a:r>
          </a:p>
        </p:txBody>
      </p:sp>
      <p:graphicFrame>
        <p:nvGraphicFramePr>
          <p:cNvPr id="5" name="Content Placeholder 2">
            <a:extLst>
              <a:ext uri="{FF2B5EF4-FFF2-40B4-BE49-F238E27FC236}">
                <a16:creationId xmlns:a16="http://schemas.microsoft.com/office/drawing/2014/main" id="{1D795666-161B-4666-B7C1-73CF4691BB32}"/>
              </a:ext>
            </a:extLst>
          </p:cNvPr>
          <p:cNvGraphicFramePr>
            <a:graphicFrameLocks noGrp="1"/>
          </p:cNvGraphicFramePr>
          <p:nvPr>
            <p:ph idx="1"/>
            <p:extLst>
              <p:ext uri="{D42A27DB-BD31-4B8C-83A1-F6EECF244321}">
                <p14:modId xmlns:p14="http://schemas.microsoft.com/office/powerpoint/2010/main" val="662219285"/>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97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EBFF7-7FEC-4408-9B9A-0E832B1C2EE5}"/>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t>Hu Shih</a:t>
            </a:r>
          </a:p>
        </p:txBody>
      </p:sp>
      <p:sp>
        <p:nvSpPr>
          <p:cNvPr id="4" name="Content Placeholder 3">
            <a:extLst>
              <a:ext uri="{FF2B5EF4-FFF2-40B4-BE49-F238E27FC236}">
                <a16:creationId xmlns:a16="http://schemas.microsoft.com/office/drawing/2014/main" id="{DC06A210-FBE1-4877-853B-AE4DCB428A5B}"/>
              </a:ext>
            </a:extLst>
          </p:cNvPr>
          <p:cNvSpPr>
            <a:spLocks noGrp="1"/>
          </p:cNvSpPr>
          <p:nvPr>
            <p:ph sz="half" idx="1"/>
          </p:nvPr>
        </p:nvSpPr>
        <p:spPr>
          <a:xfrm>
            <a:off x="838200" y="2333297"/>
            <a:ext cx="4619621" cy="3843666"/>
          </a:xfrm>
        </p:spPr>
        <p:txBody>
          <a:bodyPr vert="horz" lIns="91440" tIns="45720" rIns="91440" bIns="45720" rtlCol="0">
            <a:normAutofit lnSpcReduction="10000"/>
          </a:bodyPr>
          <a:lstStyle/>
          <a:p>
            <a:r>
              <a:rPr lang="en-US" sz="1400" dirty="0"/>
              <a:t>Liang was his hero/intellectual mentor</a:t>
            </a:r>
          </a:p>
          <a:p>
            <a:r>
              <a:rPr lang="en-US" sz="1400" dirty="0"/>
              <a:t>Studied philosophy under Dewey at Columbia, 1917 Ph.D.</a:t>
            </a:r>
          </a:p>
          <a:p>
            <a:r>
              <a:rPr lang="en-US" sz="1400" dirty="0"/>
              <a:t>Wrote his dissertation on the potential of Mohism to be China’s pragmatism, and Wang </a:t>
            </a:r>
            <a:r>
              <a:rPr lang="en-US" sz="1400" dirty="0" err="1"/>
              <a:t>Yangming</a:t>
            </a:r>
            <a:r>
              <a:rPr lang="en-US" sz="1400" dirty="0"/>
              <a:t> to buttress Chinese nationalism</a:t>
            </a:r>
          </a:p>
          <a:p>
            <a:r>
              <a:rPr lang="en-US" sz="1400" dirty="0"/>
              <a:t>Became the foremost Chinese scholar of the first half of twentieth century. Well-know throughout the West.</a:t>
            </a:r>
          </a:p>
          <a:p>
            <a:pPr lvl="1"/>
            <a:r>
              <a:rPr lang="en-US" sz="1400" dirty="0"/>
              <a:t>Helped create New Culture Movement in 1918</a:t>
            </a:r>
          </a:p>
          <a:p>
            <a:pPr lvl="1"/>
            <a:r>
              <a:rPr lang="en-US" sz="1400" dirty="0"/>
              <a:t>Proposed a simplified Chinese league called </a:t>
            </a:r>
            <a:r>
              <a:rPr lang="en-US" sz="1400" dirty="0" err="1"/>
              <a:t>Paihua</a:t>
            </a:r>
            <a:r>
              <a:rPr lang="en-US" sz="1400" dirty="0"/>
              <a:t> for Chinese peasants.</a:t>
            </a:r>
          </a:p>
          <a:p>
            <a:r>
              <a:rPr lang="en-US" sz="1400" dirty="0"/>
              <a:t>Hu rejected ideology and political involvement. Instead, he wanted the Chinese to change the way they thought about themselves and the world. But his version of evolutionary modernity in China did not work. He broke with other May Fourth intellectuals such as Lu </a:t>
            </a:r>
            <a:r>
              <a:rPr lang="en-US" sz="1400" dirty="0" err="1"/>
              <a:t>Xun</a:t>
            </a:r>
            <a:r>
              <a:rPr lang="en-US" sz="1400" dirty="0"/>
              <a:t> and Chen </a:t>
            </a:r>
            <a:r>
              <a:rPr lang="en-US" sz="1400" dirty="0" err="1"/>
              <a:t>Duxiu</a:t>
            </a:r>
            <a:r>
              <a:rPr lang="en-US" sz="1400" dirty="0"/>
              <a:t> because of his insistence on staying out of politics. China needed transformation, not evolution. </a:t>
            </a:r>
          </a:p>
        </p:txBody>
      </p:sp>
      <p:pic>
        <p:nvPicPr>
          <p:cNvPr id="6" name="Content Placeholder 5">
            <a:extLst>
              <a:ext uri="{FF2B5EF4-FFF2-40B4-BE49-F238E27FC236}">
                <a16:creationId xmlns:a16="http://schemas.microsoft.com/office/drawing/2014/main" id="{389B2939-78B8-4D25-9BE5-F5DAD856F8B3}"/>
              </a:ext>
            </a:extLst>
          </p:cNvPr>
          <p:cNvPicPr>
            <a:picLocks noGrp="1" noChangeAspect="1"/>
          </p:cNvPicPr>
          <p:nvPr>
            <p:ph sz="half" idx="2"/>
          </p:nvPr>
        </p:nvPicPr>
        <p:blipFill rotWithShape="1">
          <a:blip r:embed="rId2"/>
          <a:srcRect r="-1" b="1495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2992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9F82A9-4EF6-A443-91E0-BEF5B7334855}"/>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100" dirty="0">
                <a:solidFill>
                  <a:srgbClr val="000000"/>
                </a:solidFill>
              </a:rPr>
              <a:t>Westerners in East Asia: John Dewey in China, 1919-1921</a:t>
            </a:r>
          </a:p>
        </p:txBody>
      </p:sp>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wearing a suit and tie&#10;&#10;Description automatically generated">
            <a:extLst>
              <a:ext uri="{FF2B5EF4-FFF2-40B4-BE49-F238E27FC236}">
                <a16:creationId xmlns:a16="http://schemas.microsoft.com/office/drawing/2014/main" id="{DF9486AF-D9E8-2744-A80A-F2C203DF4006}"/>
              </a:ext>
            </a:extLst>
          </p:cNvPr>
          <p:cNvPicPr>
            <a:picLocks noGrp="1" noChangeAspect="1"/>
          </p:cNvPicPr>
          <p:nvPr>
            <p:ph sz="half" idx="2"/>
          </p:nvPr>
        </p:nvPicPr>
        <p:blipFill rotWithShape="1">
          <a:blip r:embed="rId3">
            <a:alphaModFix/>
          </a:blip>
          <a:srcRect t="1166" b="22166"/>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31CF485-09CA-4742-830F-E14EBF134678}"/>
              </a:ext>
            </a:extLst>
          </p:cNvPr>
          <p:cNvSpPr>
            <a:spLocks noGrp="1"/>
          </p:cNvSpPr>
          <p:nvPr>
            <p:ph sz="half" idx="1"/>
          </p:nvPr>
        </p:nvSpPr>
        <p:spPr>
          <a:xfrm>
            <a:off x="6090574" y="2458032"/>
            <a:ext cx="4977578" cy="3639289"/>
          </a:xfrm>
        </p:spPr>
        <p:txBody>
          <a:bodyPr vert="horz" lIns="91440" tIns="45720" rIns="91440" bIns="45720" rtlCol="0" anchor="ctr">
            <a:normAutofit fontScale="55000" lnSpcReduction="20000"/>
          </a:bodyPr>
          <a:lstStyle/>
          <a:p>
            <a:r>
              <a:rPr lang="en-US" sz="2900" dirty="0"/>
              <a:t>Mentor of Hu Shih. Visited Japan and China.</a:t>
            </a:r>
          </a:p>
          <a:p>
            <a:r>
              <a:rPr lang="en-US" sz="2900" dirty="0"/>
              <a:t>Arrived in China on May 1, 1919.</a:t>
            </a:r>
          </a:p>
          <a:p>
            <a:r>
              <a:rPr lang="en-US" sz="2900" dirty="0"/>
              <a:t>Traveled widely, gave over 200 lectures- social and political philosophy, social conflict and reform, free enterprise, socialism, political liberalism, and nationalism.</a:t>
            </a:r>
          </a:p>
          <a:p>
            <a:r>
              <a:rPr lang="en-US" sz="2900" dirty="0"/>
              <a:t>Yet, he admitted his visit was not going to transform China.</a:t>
            </a:r>
          </a:p>
          <a:p>
            <a:r>
              <a:rPr lang="en-US" sz="2900" dirty="0"/>
              <a:t>Pointed the Chinese in the direction of reform but did not impose western solutions.</a:t>
            </a:r>
          </a:p>
          <a:p>
            <a:pPr marL="0" indent="0">
              <a:buNone/>
            </a:pPr>
            <a:r>
              <a:rPr lang="en-US" dirty="0"/>
              <a:t>“Chinese educated youth cannot permanently forswear their interest in direct political action . . . their attention needs to be devoted more than it has been detailed to practical economic questions, to currency reform, public finance, problems of taxation, to foreign loans and the Consortium.”</a:t>
            </a:r>
            <a:endParaRPr lang="en-US" sz="7200" dirty="0"/>
          </a:p>
          <a:p>
            <a:pPr marL="457200" lvl="2" indent="0">
              <a:buNone/>
            </a:pPr>
            <a:endParaRPr lang="en-US" sz="1400" dirty="0">
              <a:solidFill>
                <a:srgbClr val="000000"/>
              </a:solidFill>
            </a:endParaRPr>
          </a:p>
        </p:txBody>
      </p:sp>
    </p:spTree>
    <p:extLst>
      <p:ext uri="{BB962C8B-B14F-4D97-AF65-F5344CB8AC3E}">
        <p14:creationId xmlns:p14="http://schemas.microsoft.com/office/powerpoint/2010/main" val="270035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2">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4" name="Picture 13">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Oval 14">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12A1F0AB-F38F-4C1B-A74D-590B48BCC88D}"/>
              </a:ext>
            </a:extLst>
          </p:cNvPr>
          <p:cNvSpPr>
            <a:spLocks noGrp="1"/>
          </p:cNvSpPr>
          <p:nvPr>
            <p:ph type="title"/>
          </p:nvPr>
        </p:nvSpPr>
        <p:spPr>
          <a:xfrm>
            <a:off x="1179226" y="5105400"/>
            <a:ext cx="9833548" cy="1066802"/>
          </a:xfrm>
        </p:spPr>
        <p:txBody>
          <a:bodyPr>
            <a:normAutofit/>
          </a:bodyPr>
          <a:lstStyle/>
          <a:p>
            <a:r>
              <a:rPr lang="en-US" sz="4000" dirty="0">
                <a:solidFill>
                  <a:srgbClr val="3F3F3F"/>
                </a:solidFill>
              </a:rPr>
              <a:t>Dewey on the May Fourth Protesters</a:t>
            </a:r>
          </a:p>
        </p:txBody>
      </p:sp>
      <p:sp>
        <p:nvSpPr>
          <p:cNvPr id="6" name="Content Placeholder 5">
            <a:extLst>
              <a:ext uri="{FF2B5EF4-FFF2-40B4-BE49-F238E27FC236}">
                <a16:creationId xmlns:a16="http://schemas.microsoft.com/office/drawing/2014/main" id="{3157EFC3-B428-44D1-81A4-E1780619DC1F}"/>
              </a:ext>
            </a:extLst>
          </p:cNvPr>
          <p:cNvSpPr>
            <a:spLocks noGrp="1"/>
          </p:cNvSpPr>
          <p:nvPr>
            <p:ph idx="1"/>
          </p:nvPr>
        </p:nvSpPr>
        <p:spPr>
          <a:xfrm>
            <a:off x="1179226" y="872046"/>
            <a:ext cx="9833548" cy="2945574"/>
          </a:xfrm>
        </p:spPr>
        <p:txBody>
          <a:bodyPr anchor="ctr">
            <a:normAutofit/>
          </a:bodyPr>
          <a:lstStyle/>
          <a:p>
            <a:pPr marL="0" indent="0">
              <a:buNone/>
            </a:pPr>
            <a:r>
              <a:rPr lang="en-US" sz="2200" dirty="0">
                <a:solidFill>
                  <a:srgbClr val="FFFFFF"/>
                </a:solidFill>
                <a:latin typeface="AdvTT5843c571"/>
              </a:rPr>
              <a:t>“I find by the way that I didn</a:t>
            </a:r>
            <a:r>
              <a:rPr lang="en-US" sz="2200" dirty="0">
                <a:solidFill>
                  <a:srgbClr val="FFFFFF"/>
                </a:solidFill>
                <a:latin typeface="AdvTT5843c571+20"/>
              </a:rPr>
              <a:t>’</a:t>
            </a:r>
            <a:r>
              <a:rPr lang="en-US" sz="2200" dirty="0">
                <a:solidFill>
                  <a:srgbClr val="FFFFFF"/>
                </a:solidFill>
                <a:latin typeface="AdvTT5843c571"/>
              </a:rPr>
              <a:t>t do the students justice when I compared their first demonstrations here to college boys</a:t>
            </a:r>
            <a:r>
              <a:rPr lang="en-US" sz="2200" dirty="0">
                <a:solidFill>
                  <a:srgbClr val="FFFFFF"/>
                </a:solidFill>
                <a:latin typeface="AdvTT5843c571+20"/>
              </a:rPr>
              <a:t>’ </a:t>
            </a:r>
            <a:r>
              <a:rPr lang="en-US" sz="2200" dirty="0">
                <a:solidFill>
                  <a:srgbClr val="FFFFFF"/>
                </a:solidFill>
                <a:latin typeface="AdvTT5843c571"/>
              </a:rPr>
              <a:t>roughhouse; the whole thing was planned carefully . . . To think of kids in our country [United States] from fourteen on, taking the lead in starting a big cleanup reform politics movement and shaming merchants and professional men into joining them. This is sure some country.”</a:t>
            </a:r>
            <a:endParaRPr lang="en-US" sz="2200" dirty="0">
              <a:solidFill>
                <a:srgbClr val="FFFFFF"/>
              </a:solidFill>
            </a:endParaRPr>
          </a:p>
        </p:txBody>
      </p:sp>
    </p:spTree>
    <p:extLst>
      <p:ext uri="{BB962C8B-B14F-4D97-AF65-F5344CB8AC3E}">
        <p14:creationId xmlns:p14="http://schemas.microsoft.com/office/powerpoint/2010/main" val="42087984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34F0-09E1-BF41-A90A-A9CFEC644C13}"/>
              </a:ext>
            </a:extLst>
          </p:cNvPr>
          <p:cNvSpPr>
            <a:spLocks noGrp="1"/>
          </p:cNvSpPr>
          <p:nvPr>
            <p:ph type="title"/>
          </p:nvPr>
        </p:nvSpPr>
        <p:spPr>
          <a:xfrm>
            <a:off x="6109498" y="908344"/>
            <a:ext cx="5244301" cy="1538130"/>
          </a:xfrm>
        </p:spPr>
        <p:txBody>
          <a:bodyPr vert="horz" lIns="91440" tIns="45720" rIns="91440" bIns="45720" rtlCol="0" anchor="ctr">
            <a:normAutofit/>
          </a:bodyPr>
          <a:lstStyle/>
          <a:p>
            <a:r>
              <a:rPr lang="en-US" kern="1200">
                <a:solidFill>
                  <a:schemeClr val="tx1"/>
                </a:solidFill>
                <a:latin typeface="+mj-lt"/>
                <a:ea typeface="+mj-ea"/>
                <a:cs typeface="+mj-cs"/>
              </a:rPr>
              <a:t>Charles Beard in Japan</a:t>
            </a:r>
          </a:p>
        </p:txBody>
      </p:sp>
      <p:sp>
        <p:nvSpPr>
          <p:cNvPr id="1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Content Placeholder 4">
            <a:extLst>
              <a:ext uri="{FF2B5EF4-FFF2-40B4-BE49-F238E27FC236}">
                <a16:creationId xmlns:a16="http://schemas.microsoft.com/office/drawing/2014/main" id="{B9724E81-9D20-1042-BFBB-4FF20E8CD2C5}"/>
              </a:ext>
            </a:extLst>
          </p:cNvPr>
          <p:cNvPicPr>
            <a:picLocks noGrp="1" noChangeAspect="1"/>
          </p:cNvPicPr>
          <p:nvPr>
            <p:ph sz="half" idx="1"/>
          </p:nvPr>
        </p:nvPicPr>
        <p:blipFill rotWithShape="1">
          <a:blip r:embed="rId2"/>
          <a:srcRect t="94" r="-1" b="16426"/>
          <a:stretch/>
        </p:blipFill>
        <p:spPr>
          <a:xfrm>
            <a:off x="1480173" y="1726746"/>
            <a:ext cx="3267942" cy="3395915"/>
          </a:xfrm>
          <a:prstGeom prst="rect">
            <a:avLst/>
          </a:prstGeom>
        </p:spPr>
      </p:pic>
      <p:sp>
        <p:nvSpPr>
          <p:cNvPr id="4" name="Content Placeholder 3">
            <a:extLst>
              <a:ext uri="{FF2B5EF4-FFF2-40B4-BE49-F238E27FC236}">
                <a16:creationId xmlns:a16="http://schemas.microsoft.com/office/drawing/2014/main" id="{B3B6440C-348E-1B4D-8E7D-1956E2B11ACA}"/>
              </a:ext>
            </a:extLst>
          </p:cNvPr>
          <p:cNvSpPr>
            <a:spLocks noGrp="1"/>
          </p:cNvSpPr>
          <p:nvPr>
            <p:ph sz="half" idx="2"/>
          </p:nvPr>
        </p:nvSpPr>
        <p:spPr>
          <a:xfrm>
            <a:off x="5911158" y="2153265"/>
            <a:ext cx="5730236" cy="4023697"/>
          </a:xfrm>
        </p:spPr>
        <p:txBody>
          <a:bodyPr vert="horz" lIns="91440" tIns="45720" rIns="91440" bIns="45720" rtlCol="0">
            <a:normAutofit lnSpcReduction="10000"/>
          </a:bodyPr>
          <a:lstStyle/>
          <a:p>
            <a:r>
              <a:rPr lang="en-US" sz="1800" dirty="0"/>
              <a:t>Beard in Japan (1922, 1923). </a:t>
            </a:r>
          </a:p>
          <a:p>
            <a:pPr lvl="1"/>
            <a:r>
              <a:rPr lang="en-US" sz="1800" dirty="0"/>
              <a:t>Connected with former students Takagi </a:t>
            </a:r>
            <a:r>
              <a:rPr lang="en-US" sz="1800" dirty="0" err="1"/>
              <a:t>Yasaka</a:t>
            </a:r>
            <a:r>
              <a:rPr lang="en-US" sz="1800" dirty="0"/>
              <a:t> and Tsurumi Yusuke, Tokyo Mayor </a:t>
            </a:r>
            <a:r>
              <a:rPr lang="en-US" sz="1800" dirty="0" err="1"/>
              <a:t>Goto</a:t>
            </a:r>
            <a:r>
              <a:rPr lang="en-US" sz="1800" dirty="0"/>
              <a:t> </a:t>
            </a:r>
            <a:r>
              <a:rPr lang="en-US" sz="1800" dirty="0" err="1"/>
              <a:t>Shimpei</a:t>
            </a:r>
            <a:r>
              <a:rPr lang="en-US" sz="1800" dirty="0"/>
              <a:t>.</a:t>
            </a:r>
          </a:p>
          <a:p>
            <a:pPr lvl="1"/>
            <a:r>
              <a:rPr lang="en-US" sz="1800" dirty="0"/>
              <a:t>Tokyo municipal reform recommendations.</a:t>
            </a:r>
          </a:p>
          <a:p>
            <a:pPr lvl="1"/>
            <a:r>
              <a:rPr lang="en-US" sz="1800" dirty="0"/>
              <a:t>Stayed four months.</a:t>
            </a:r>
          </a:p>
          <a:p>
            <a:r>
              <a:rPr lang="en-US" sz="1800" dirty="0"/>
              <a:t>Results:</a:t>
            </a:r>
          </a:p>
          <a:p>
            <a:pPr lvl="1"/>
            <a:r>
              <a:rPr lang="en-US" sz="1800" dirty="0"/>
              <a:t>Over 30 lectures all over the country to over 10,000 people.</a:t>
            </a:r>
          </a:p>
          <a:p>
            <a:pPr lvl="1"/>
            <a:r>
              <a:rPr lang="en-US" sz="1800" dirty="0"/>
              <a:t>Published a book ﻿</a:t>
            </a:r>
            <a:r>
              <a:rPr lang="en-US" sz="1800" i="1" dirty="0"/>
              <a:t>The Administration and Politics of Tokyo </a:t>
            </a:r>
            <a:r>
              <a:rPr lang="en-US" sz="1800" dirty="0"/>
              <a:t>(1923).</a:t>
            </a:r>
          </a:p>
          <a:p>
            <a:pPr lvl="2"/>
            <a:r>
              <a:rPr lang="en-US" sz="1800" dirty="0"/>
              <a:t>Found Tokyo was already modern in many ways-clean drinking water, sewers, public transit, reliable power grid.</a:t>
            </a:r>
          </a:p>
          <a:p>
            <a:pPr lvl="2"/>
            <a:r>
              <a:rPr lang="en-US" sz="1800" dirty="0"/>
              <a:t>Needed to expand all this into poorer sections of city.</a:t>
            </a:r>
          </a:p>
          <a:p>
            <a:pPr lvl="2"/>
            <a:endParaRPr lang="en-US" sz="1800" dirty="0"/>
          </a:p>
          <a:p>
            <a:pPr lvl="1"/>
            <a:endParaRPr lang="en-US" sz="1100" dirty="0"/>
          </a:p>
          <a:p>
            <a:pPr marL="457200" lvl="1" indent="0">
              <a:buNone/>
            </a:pPr>
            <a:endParaRPr lang="en-US" sz="1100" dirty="0"/>
          </a:p>
        </p:txBody>
      </p:sp>
    </p:spTree>
    <p:extLst>
      <p:ext uri="{BB962C8B-B14F-4D97-AF65-F5344CB8AC3E}">
        <p14:creationId xmlns:p14="http://schemas.microsoft.com/office/powerpoint/2010/main" val="427220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4E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1D28D39E-763B-44C4-A8E1-8AADA55C96EB}"/>
              </a:ext>
            </a:extLst>
          </p:cNvPr>
          <p:cNvPicPr>
            <a:picLocks noGrp="1" noChangeAspect="1"/>
          </p:cNvPicPr>
          <p:nvPr>
            <p:ph sz="half" idx="2"/>
          </p:nvPr>
        </p:nvPicPr>
        <p:blipFill rotWithShape="1">
          <a:blip r:embed="rId2"/>
          <a:srcRect b="3097"/>
          <a:stretch/>
        </p:blipFill>
        <p:spPr>
          <a:xfrm>
            <a:off x="7662844" y="640080"/>
            <a:ext cx="3770250" cy="5577840"/>
          </a:xfrm>
          <a:prstGeom prst="rect">
            <a:avLst/>
          </a:prstGeom>
        </p:spPr>
      </p:pic>
      <p:cxnSp>
        <p:nvCxnSpPr>
          <p:cNvPr id="18" name="Straight Connector 17">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A113C6-ABAD-4821-94F0-6C387BC10350}"/>
              </a:ext>
            </a:extLst>
          </p:cNvPr>
          <p:cNvSpPr>
            <a:spLocks noGrp="1"/>
          </p:cNvSpPr>
          <p:nvPr>
            <p:ph type="title"/>
          </p:nvPr>
        </p:nvSpPr>
        <p:spPr>
          <a:xfrm>
            <a:off x="1024129" y="585216"/>
            <a:ext cx="5062511" cy="1499616"/>
          </a:xfrm>
        </p:spPr>
        <p:txBody>
          <a:bodyPr vert="horz" lIns="91440" tIns="45720" rIns="91440" bIns="45720" rtlCol="0" anchor="ctr">
            <a:normAutofit/>
          </a:bodyPr>
          <a:lstStyle/>
          <a:p>
            <a:r>
              <a:rPr lang="en-US" kern="1200" dirty="0">
                <a:solidFill>
                  <a:srgbClr val="FFFFFF"/>
                </a:solidFill>
                <a:latin typeface="+mj-lt"/>
                <a:ea typeface="+mj-ea"/>
                <a:cs typeface="+mj-cs"/>
              </a:rPr>
              <a:t>Thoughts on Method From My Book</a:t>
            </a:r>
          </a:p>
        </p:txBody>
      </p:sp>
      <p:sp>
        <p:nvSpPr>
          <p:cNvPr id="4" name="Content Placeholder 3">
            <a:extLst>
              <a:ext uri="{FF2B5EF4-FFF2-40B4-BE49-F238E27FC236}">
                <a16:creationId xmlns:a16="http://schemas.microsoft.com/office/drawing/2014/main" id="{DE85EA96-1902-4D93-AEFA-F285E89C9D86}"/>
              </a:ext>
            </a:extLst>
          </p:cNvPr>
          <p:cNvSpPr>
            <a:spLocks noGrp="1"/>
          </p:cNvSpPr>
          <p:nvPr>
            <p:ph sz="half" idx="1"/>
          </p:nvPr>
        </p:nvSpPr>
        <p:spPr>
          <a:xfrm>
            <a:off x="1024129" y="2286000"/>
            <a:ext cx="5081232" cy="3931920"/>
          </a:xfrm>
        </p:spPr>
        <p:txBody>
          <a:bodyPr vert="horz" lIns="91440" tIns="45720" rIns="91440" bIns="45720" rtlCol="0">
            <a:normAutofit fontScale="92500" lnSpcReduction="10000"/>
          </a:bodyPr>
          <a:lstStyle/>
          <a:p>
            <a:r>
              <a:rPr lang="en-US" sz="1700" dirty="0">
                <a:solidFill>
                  <a:srgbClr val="FFFFFF"/>
                </a:solidFill>
              </a:rPr>
              <a:t>Global Intellectual History</a:t>
            </a:r>
          </a:p>
          <a:p>
            <a:pPr lvl="1"/>
            <a:r>
              <a:rPr lang="en-US" sz="1700" dirty="0">
                <a:solidFill>
                  <a:srgbClr val="FFFFFF"/>
                </a:solidFill>
              </a:rPr>
              <a:t>Choose influencers-prominent intellectuals had wide reading audience</a:t>
            </a:r>
          </a:p>
          <a:p>
            <a:pPr lvl="1"/>
            <a:r>
              <a:rPr lang="en-US" sz="1700" dirty="0">
                <a:solidFill>
                  <a:srgbClr val="FFFFFF"/>
                </a:solidFill>
              </a:rPr>
              <a:t>Study intellectuals’ ideas in context-politics, society, economy</a:t>
            </a:r>
          </a:p>
          <a:p>
            <a:pPr lvl="1"/>
            <a:r>
              <a:rPr lang="en-US" sz="1700" dirty="0">
                <a:solidFill>
                  <a:srgbClr val="FFFFFF"/>
                </a:solidFill>
              </a:rPr>
              <a:t>Study the circuitry of their ideas</a:t>
            </a:r>
          </a:p>
          <a:p>
            <a:pPr lvl="2"/>
            <a:r>
              <a:rPr lang="en-US" sz="1700" dirty="0">
                <a:solidFill>
                  <a:srgbClr val="FFFFFF"/>
                </a:solidFill>
              </a:rPr>
              <a:t>Boundary-crossing-Influences of travels and interactions with other intellectuals</a:t>
            </a:r>
          </a:p>
          <a:p>
            <a:pPr lvl="2"/>
            <a:r>
              <a:rPr lang="en-US" sz="1700" dirty="0">
                <a:solidFill>
                  <a:srgbClr val="FFFFFF"/>
                </a:solidFill>
              </a:rPr>
              <a:t>Context of writing (when, where published, publication languages)</a:t>
            </a:r>
          </a:p>
          <a:p>
            <a:pPr lvl="2"/>
            <a:r>
              <a:rPr lang="en-US" sz="1700" dirty="0">
                <a:solidFill>
                  <a:srgbClr val="FFFFFF"/>
                </a:solidFill>
              </a:rPr>
              <a:t>Dissemination-</a:t>
            </a:r>
            <a:r>
              <a:rPr lang="en-US" sz="1700" dirty="0" err="1">
                <a:solidFill>
                  <a:srgbClr val="FFFFFF"/>
                </a:solidFill>
              </a:rPr>
              <a:t>Fukuzawa</a:t>
            </a:r>
            <a:r>
              <a:rPr lang="en-US" sz="1700" dirty="0">
                <a:solidFill>
                  <a:srgbClr val="FFFFFF"/>
                </a:solidFill>
              </a:rPr>
              <a:t> study groups in Japanese villages</a:t>
            </a:r>
          </a:p>
          <a:p>
            <a:pPr lvl="1"/>
            <a:r>
              <a:rPr lang="en-US" sz="1700" dirty="0">
                <a:solidFill>
                  <a:srgbClr val="FFFFFF"/>
                </a:solidFill>
              </a:rPr>
              <a:t>Study from different angles-Different perspectives, time periods, different geographical locations</a:t>
            </a:r>
          </a:p>
          <a:p>
            <a:pPr lvl="1"/>
            <a:r>
              <a:rPr lang="en-US" sz="1700" dirty="0">
                <a:solidFill>
                  <a:srgbClr val="FFFFFF"/>
                </a:solidFill>
              </a:rPr>
              <a:t>Deconstruct Eurocentrism</a:t>
            </a:r>
          </a:p>
          <a:p>
            <a:pPr lvl="1"/>
            <a:r>
              <a:rPr lang="en-US" sz="1700" dirty="0">
                <a:solidFill>
                  <a:srgbClr val="FFFFFF"/>
                </a:solidFill>
              </a:rPr>
              <a:t>Explore Indigenization</a:t>
            </a:r>
          </a:p>
          <a:p>
            <a:pPr lvl="2"/>
            <a:endParaRPr lang="en-US" sz="1700" dirty="0">
              <a:solidFill>
                <a:srgbClr val="FFFFFF"/>
              </a:solidFill>
            </a:endParaRPr>
          </a:p>
          <a:p>
            <a:pPr lvl="2"/>
            <a:endParaRPr lang="en-US" sz="1700" dirty="0">
              <a:solidFill>
                <a:srgbClr val="FFFFFF"/>
              </a:solidFill>
            </a:endParaRPr>
          </a:p>
          <a:p>
            <a:pPr lvl="3"/>
            <a:endParaRPr lang="en-US" sz="1700" dirty="0">
              <a:solidFill>
                <a:srgbClr val="FFFFFF"/>
              </a:solidFill>
            </a:endParaRPr>
          </a:p>
          <a:p>
            <a:pPr lvl="1"/>
            <a:endParaRPr lang="en-US" sz="1700" dirty="0">
              <a:solidFill>
                <a:srgbClr val="FFFFFF"/>
              </a:solidFill>
            </a:endParaRPr>
          </a:p>
        </p:txBody>
      </p:sp>
    </p:spTree>
    <p:extLst>
      <p:ext uri="{BB962C8B-B14F-4D97-AF65-F5344CB8AC3E}">
        <p14:creationId xmlns:p14="http://schemas.microsoft.com/office/powerpoint/2010/main" val="316990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716F35-8569-43A0-95E0-D5D6373E5FA8}"/>
              </a:ext>
            </a:extLst>
          </p:cNvPr>
          <p:cNvSpPr>
            <a:spLocks noGrp="1"/>
          </p:cNvSpPr>
          <p:nvPr>
            <p:ph type="title"/>
          </p:nvPr>
        </p:nvSpPr>
        <p:spPr/>
        <p:txBody>
          <a:bodyPr>
            <a:normAutofit fontScale="90000"/>
          </a:bodyPr>
          <a:lstStyle/>
          <a:p>
            <a:r>
              <a:rPr lang="en-US" dirty="0"/>
              <a:t>From Beard’s Book on Tokyo called </a:t>
            </a:r>
            <a:r>
              <a:rPr lang="en-US" i="1" dirty="0"/>
              <a:t>The Administration and Politics of Tokyo</a:t>
            </a:r>
            <a:r>
              <a:rPr lang="en-US" dirty="0"/>
              <a:t> (1923)</a:t>
            </a:r>
            <a:br>
              <a:rPr lang="en-US" dirty="0"/>
            </a:br>
            <a:endParaRPr lang="en-US" dirty="0"/>
          </a:p>
        </p:txBody>
      </p:sp>
      <p:graphicFrame>
        <p:nvGraphicFramePr>
          <p:cNvPr id="15" name="Content Placeholder 5">
            <a:extLst>
              <a:ext uri="{FF2B5EF4-FFF2-40B4-BE49-F238E27FC236}">
                <a16:creationId xmlns:a16="http://schemas.microsoft.com/office/drawing/2014/main" id="{2820D4B6-7DFB-4893-B529-113A1032BA45}"/>
              </a:ext>
            </a:extLst>
          </p:cNvPr>
          <p:cNvGraphicFramePr>
            <a:graphicFrameLocks noGrp="1"/>
          </p:cNvGraphicFramePr>
          <p:nvPr>
            <p:ph idx="1"/>
            <p:extLst>
              <p:ext uri="{D42A27DB-BD31-4B8C-83A1-F6EECF244321}">
                <p14:modId xmlns:p14="http://schemas.microsoft.com/office/powerpoint/2010/main" val="36575224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03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Title 4">
            <a:extLst>
              <a:ext uri="{FF2B5EF4-FFF2-40B4-BE49-F238E27FC236}">
                <a16:creationId xmlns:a16="http://schemas.microsoft.com/office/drawing/2014/main" id="{15236040-096F-4546-B1AF-A181167F2E9D}"/>
              </a:ext>
            </a:extLst>
          </p:cNvPr>
          <p:cNvSpPr>
            <a:spLocks noGrp="1"/>
          </p:cNvSpPr>
          <p:nvPr>
            <p:ph type="title"/>
          </p:nvPr>
        </p:nvSpPr>
        <p:spPr>
          <a:xfrm>
            <a:off x="904877" y="2415322"/>
            <a:ext cx="3451730" cy="2399869"/>
          </a:xfrm>
        </p:spPr>
        <p:txBody>
          <a:bodyPr>
            <a:normAutofit/>
          </a:bodyPr>
          <a:lstStyle/>
          <a:p>
            <a:pPr algn="ctr"/>
            <a:r>
              <a:rPr lang="en-US" sz="3100" dirty="0">
                <a:solidFill>
                  <a:srgbClr val="FFFFFF"/>
                </a:solidFill>
              </a:rPr>
              <a:t>Beard in a </a:t>
            </a:r>
            <a:r>
              <a:rPr lang="en-US" sz="3100" i="1" dirty="0">
                <a:solidFill>
                  <a:srgbClr val="FFFFFF"/>
                </a:solidFill>
              </a:rPr>
              <a:t>New York Times </a:t>
            </a:r>
            <a:r>
              <a:rPr lang="en-US" sz="3100" dirty="0">
                <a:solidFill>
                  <a:srgbClr val="FFFFFF"/>
                </a:solidFill>
              </a:rPr>
              <a:t>Editorial on Returning to Tokyo after the Kanto Earthquake</a:t>
            </a:r>
          </a:p>
        </p:txBody>
      </p:sp>
      <p:sp>
        <p:nvSpPr>
          <p:cNvPr id="6" name="Content Placeholder 5">
            <a:extLst>
              <a:ext uri="{FF2B5EF4-FFF2-40B4-BE49-F238E27FC236}">
                <a16:creationId xmlns:a16="http://schemas.microsoft.com/office/drawing/2014/main" id="{F27161A8-0FFB-48ED-A343-358C1978E5F7}"/>
              </a:ext>
            </a:extLst>
          </p:cNvPr>
          <p:cNvSpPr>
            <a:spLocks noGrp="1"/>
          </p:cNvSpPr>
          <p:nvPr>
            <p:ph idx="1"/>
          </p:nvPr>
        </p:nvSpPr>
        <p:spPr>
          <a:xfrm>
            <a:off x="5120640" y="804672"/>
            <a:ext cx="6281928" cy="5248656"/>
          </a:xfrm>
        </p:spPr>
        <p:txBody>
          <a:bodyPr anchor="ctr">
            <a:normAutofit/>
          </a:bodyPr>
          <a:lstStyle/>
          <a:p>
            <a:pPr marL="0" indent="0">
              <a:buNone/>
            </a:pPr>
            <a:r>
              <a:rPr lang="en-US" sz="2000"/>
              <a:t>“It hardly seems necessary to say that the Japanese understand their problems better than any foreigner can. . . Some of the American newspapers have represented the new plans for Tokio as my own. That is an error as well. My role was a modest one—that of bringing the light of American experience upon those plans as prepared.”</a:t>
            </a:r>
          </a:p>
        </p:txBody>
      </p:sp>
    </p:spTree>
    <p:extLst>
      <p:ext uri="{BB962C8B-B14F-4D97-AF65-F5344CB8AC3E}">
        <p14:creationId xmlns:p14="http://schemas.microsoft.com/office/powerpoint/2010/main" val="333231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dirty="0">
                <a:solidFill>
                  <a:srgbClr val="FFFFFF"/>
                </a:solidFill>
              </a:rPr>
              <a:t>Yoshino </a:t>
            </a:r>
            <a:r>
              <a:rPr lang="en-US" sz="4000" dirty="0" err="1">
                <a:solidFill>
                  <a:srgbClr val="FFFFFF"/>
                </a:solidFill>
              </a:rPr>
              <a:t>Sakuzō</a:t>
            </a:r>
            <a:endParaRPr lang="en-US" sz="4000" dirty="0">
              <a:solidFill>
                <a:srgbClr val="FFFFFF"/>
              </a:solidFill>
            </a:endParaRPr>
          </a:p>
        </p:txBody>
      </p:sp>
      <p:sp>
        <p:nvSpPr>
          <p:cNvPr id="5" name="Content Placeholder 4"/>
          <p:cNvSpPr>
            <a:spLocks noGrp="1"/>
          </p:cNvSpPr>
          <p:nvPr>
            <p:ph sz="half" idx="2"/>
          </p:nvPr>
        </p:nvSpPr>
        <p:spPr>
          <a:xfrm>
            <a:off x="4581727" y="649480"/>
            <a:ext cx="3025303" cy="5546047"/>
          </a:xfrm>
        </p:spPr>
        <p:txBody>
          <a:bodyPr vert="horz" lIns="91440" tIns="45720" rIns="91440" bIns="45720" rtlCol="0" anchor="ctr">
            <a:normAutofit/>
          </a:bodyPr>
          <a:lstStyle/>
          <a:p>
            <a:r>
              <a:rPr lang="en-US" sz="2000"/>
              <a:t>Studied at Tokyo Imperial, later professor there.</a:t>
            </a:r>
          </a:p>
          <a:p>
            <a:r>
              <a:rPr lang="en-US" sz="2000"/>
              <a:t>Studied abroad in the U.S., England, and Germany.</a:t>
            </a:r>
          </a:p>
          <a:p>
            <a:r>
              <a:rPr lang="en-US" sz="2000"/>
              <a:t>Foremost promoter of Taisho Democracy-wrote on universal suffrage, popular politics.</a:t>
            </a:r>
          </a:p>
          <a:p>
            <a:r>
              <a:rPr lang="en-US" sz="2000"/>
              <a:t>Believed that Democracy was compatible within Japanese Empire.  Had to be formulated in a different way than in western democracies.</a:t>
            </a:r>
          </a:p>
        </p:txBody>
      </p:sp>
      <p:pic>
        <p:nvPicPr>
          <p:cNvPr id="6" name="Content Placeholder 5"/>
          <p:cNvPicPr>
            <a:picLocks noGrp="1" noChangeAspect="1"/>
          </p:cNvPicPr>
          <p:nvPr>
            <p:ph sz="half" idx="1"/>
          </p:nvPr>
        </p:nvPicPr>
        <p:blipFill rotWithShape="1">
          <a:blip r:embed="rId2"/>
          <a:srcRect l="8341" r="19283"/>
          <a:stretch/>
        </p:blipFill>
        <p:spPr>
          <a:xfrm>
            <a:off x="8109502" y="10"/>
            <a:ext cx="4082498" cy="6857990"/>
          </a:xfrm>
          <a:prstGeom prst="rect">
            <a:avLst/>
          </a:prstGeom>
        </p:spPr>
      </p:pic>
    </p:spTree>
    <p:extLst>
      <p:ext uri="{BB962C8B-B14F-4D97-AF65-F5344CB8AC3E}">
        <p14:creationId xmlns:p14="http://schemas.microsoft.com/office/powerpoint/2010/main" val="242884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Minponshugi</a:t>
            </a:r>
            <a:endParaRPr lang="en-US" dirty="0"/>
          </a:p>
        </p:txBody>
      </p:sp>
      <p:sp>
        <p:nvSpPr>
          <p:cNvPr id="4" name="Rectangle 1"/>
          <p:cNvSpPr>
            <a:spLocks noGrp="1" noChangeArrowheads="1"/>
          </p:cNvSpPr>
          <p:nvPr>
            <p:ph idx="1"/>
          </p:nvPr>
        </p:nvSpPr>
        <p:spPr bwMode="auto">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a:ln>
                  <a:noFill/>
                </a:ln>
                <a:solidFill>
                  <a:srgbClr val="000000"/>
                </a:solidFill>
                <a:effectLst/>
                <a:latin typeface="Papyrus" panose="03070502060502030205" pitchFamily="66" charset="0"/>
                <a:hlinkClick r:id="rId2"/>
              </a:rPr>
              <a:t>Yoshino Sakuzo</a:t>
            </a:r>
            <a:br>
              <a:rPr kumimoji="0" lang="en-US" altLang="en-US" sz="1800" b="0" i="0" u="none" strike="noStrike" cap="none" normalizeH="0" baseline="0">
                <a:ln>
                  <a:noFill/>
                </a:ln>
                <a:solidFill>
                  <a:srgbClr val="000000"/>
                </a:solidFill>
                <a:effectLst/>
                <a:latin typeface="Papyrus" panose="03070502060502030205" pitchFamily="66" charset="0"/>
                <a:hlinkClick r:id="rId2"/>
              </a:rPr>
            </a:br>
            <a:r>
              <a:rPr kumimoji="0" lang="en-US" altLang="en-US" sz="2100" b="1" i="0" u="none" strike="noStrike" cap="none" normalizeH="0" baseline="0">
                <a:ln>
                  <a:noFill/>
                </a:ln>
                <a:solidFill>
                  <a:srgbClr val="000000"/>
                </a:solidFill>
                <a:effectLst/>
                <a:latin typeface="Papyrus" panose="03070502060502030205" pitchFamily="66" charset="0"/>
                <a:hlinkClick r:id="rId2"/>
              </a:rPr>
              <a:t>On Demonstration, 1914</a:t>
            </a:r>
            <a:endParaRPr kumimoji="0" lang="en-US" altLang="en-US" sz="2300" b="0" i="1" u="none" strike="noStrike" cap="none" normalizeH="0" baseline="0">
              <a:ln>
                <a:noFill/>
              </a:ln>
              <a:solidFill>
                <a:srgbClr val="000000"/>
              </a:solidFill>
              <a:effectLst/>
              <a:latin typeface="Papyrus" panose="03070502060502030205"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1" u="none" strike="noStrike" cap="none" normalizeH="0" baseline="0">
                <a:ln>
                  <a:noFill/>
                </a:ln>
                <a:solidFill>
                  <a:srgbClr val="000000"/>
                </a:solidFill>
                <a:effectLst/>
                <a:latin typeface="Papyrus" panose="03070502060502030205" pitchFamily="66" charset="0"/>
              </a:rPr>
              <a:t>In attempting to articulate the nature of democracy for Taisho Japan, Yoshino Sakuzo (1878-1933) had to face the problem of seemingly irreconcilable concepts of the sovereignty of the emperor, as enunciated in the Meiji constitution, and the sovereignty of the people. Yoshino resolved this problem by stating that democracy in the sense of sovereignty residing in the people (</a:t>
            </a:r>
            <a:r>
              <a:rPr kumimoji="0" lang="en-US" altLang="en-US" sz="2300" b="1" i="0" u="none" strike="noStrike" cap="none" normalizeH="0" baseline="0">
                <a:ln>
                  <a:noFill/>
                </a:ln>
                <a:solidFill>
                  <a:srgbClr val="000000"/>
                </a:solidFill>
                <a:effectLst/>
                <a:latin typeface="Papyrus" panose="03070502060502030205" pitchFamily="66" charset="0"/>
                <a:hlinkClick r:id="rId3"/>
              </a:rPr>
              <a:t>minshu shugi</a:t>
            </a:r>
            <a:r>
              <a:rPr kumimoji="0" lang="en-US" altLang="en-US" sz="2300" b="0" i="1" u="none" strike="noStrike" cap="none" normalizeH="0" baseline="0">
                <a:ln>
                  <a:noFill/>
                </a:ln>
                <a:solidFill>
                  <a:srgbClr val="000000"/>
                </a:solidFill>
                <a:effectLst/>
                <a:latin typeface="Papyrus" panose="03070502060502030205" pitchFamily="66" charset="0"/>
              </a:rPr>
              <a:t>) could not apply to Japan. On the other hand, whether a country be a monarchy or a democracy, that country should have a government organized for the people, serving their welfare, and decisions reached by it should reflect the will of the people. This he called </a:t>
            </a:r>
            <a:r>
              <a:rPr kumimoji="0" lang="en-US" altLang="en-US" sz="2300" b="1" i="0" u="none" strike="noStrike" cap="none" normalizeH="0" baseline="0">
                <a:ln>
                  <a:noFill/>
                </a:ln>
                <a:solidFill>
                  <a:srgbClr val="000000"/>
                </a:solidFill>
                <a:effectLst/>
                <a:latin typeface="Papyrus" panose="03070502060502030205" pitchFamily="66" charset="0"/>
                <a:hlinkClick r:id="rId3"/>
              </a:rPr>
              <a:t>minpon shugi</a:t>
            </a:r>
            <a:r>
              <a:rPr kumimoji="0" lang="en-US" altLang="en-US" sz="2300" b="0" i="1" u="none" strike="noStrike" cap="none" normalizeH="0" baseline="0">
                <a:ln>
                  <a:noFill/>
                </a:ln>
                <a:solidFill>
                  <a:srgbClr val="000000"/>
                </a:solidFill>
                <a:effectLst/>
                <a:latin typeface="Papyrus" panose="03070502060502030205" pitchFamily="66" charset="0"/>
              </a:rPr>
              <a:t>, which means an ideology having people as the base, or loosely translated, “democracy” in a more narrow and confined sense.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002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88507F-3B46-4C60-BF05-90432D31F535}"/>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Rōyama Masamichi and Takeuchi Yoshimi</a:t>
            </a:r>
          </a:p>
        </p:txBody>
      </p:sp>
      <p:sp>
        <p:nvSpPr>
          <p:cNvPr id="5" name="Content Placeholder 4">
            <a:extLst>
              <a:ext uri="{FF2B5EF4-FFF2-40B4-BE49-F238E27FC236}">
                <a16:creationId xmlns:a16="http://schemas.microsoft.com/office/drawing/2014/main" id="{8F572A8D-AC61-4C5E-A8E7-0F259524CB51}"/>
              </a:ext>
            </a:extLst>
          </p:cNvPr>
          <p:cNvSpPr>
            <a:spLocks noGrp="1"/>
          </p:cNvSpPr>
          <p:nvPr>
            <p:ph sz="half" idx="1"/>
          </p:nvPr>
        </p:nvSpPr>
        <p:spPr>
          <a:xfrm>
            <a:off x="4547698" y="1608667"/>
            <a:ext cx="3421958" cy="4501127"/>
          </a:xfrm>
        </p:spPr>
        <p:txBody>
          <a:bodyPr>
            <a:normAutofit lnSpcReduction="10000"/>
          </a:bodyPr>
          <a:lstStyle/>
          <a:p>
            <a:r>
              <a:rPr lang="en-US" sz="2000" dirty="0" err="1"/>
              <a:t>Rōyama</a:t>
            </a:r>
            <a:r>
              <a:rPr lang="en-US" sz="2000" dirty="0"/>
              <a:t>, a student of Yoshino’s and part of </a:t>
            </a:r>
            <a:r>
              <a:rPr lang="en-US" sz="2000" dirty="0" err="1"/>
              <a:t>Konoe</a:t>
            </a:r>
            <a:r>
              <a:rPr lang="en-US" sz="2000" dirty="0"/>
              <a:t> </a:t>
            </a:r>
            <a:r>
              <a:rPr lang="en-US" sz="2000" dirty="0" err="1"/>
              <a:t>Fumimaro’s</a:t>
            </a:r>
            <a:r>
              <a:rPr lang="en-US" sz="2000" dirty="0"/>
              <a:t> Brain Trust reacted to the Manchurian Incident by trying to reconceive of Japan’s role in East Asia. Moved from internationalism of Yoshino to regionalism under Japanese suzerainty-”cooperative community” concept.</a:t>
            </a:r>
          </a:p>
          <a:p>
            <a:r>
              <a:rPr lang="en-US" sz="2000" dirty="0"/>
              <a:t>Beginnings of the break with the West</a:t>
            </a:r>
          </a:p>
        </p:txBody>
      </p:sp>
      <p:sp>
        <p:nvSpPr>
          <p:cNvPr id="6" name="Content Placeholder 5">
            <a:extLst>
              <a:ext uri="{FF2B5EF4-FFF2-40B4-BE49-F238E27FC236}">
                <a16:creationId xmlns:a16="http://schemas.microsoft.com/office/drawing/2014/main" id="{08B52133-5CC9-46B6-8E90-46978AC7FD8C}"/>
              </a:ext>
            </a:extLst>
          </p:cNvPr>
          <p:cNvSpPr>
            <a:spLocks noGrp="1"/>
          </p:cNvSpPr>
          <p:nvPr>
            <p:ph sz="half" idx="2"/>
          </p:nvPr>
        </p:nvSpPr>
        <p:spPr>
          <a:xfrm>
            <a:off x="8289696" y="1608667"/>
            <a:ext cx="3421957" cy="4501127"/>
          </a:xfrm>
        </p:spPr>
        <p:txBody>
          <a:bodyPr>
            <a:normAutofit lnSpcReduction="10000"/>
          </a:bodyPr>
          <a:lstStyle/>
          <a:p>
            <a:r>
              <a:rPr lang="en-US" sz="1900" dirty="0"/>
              <a:t>Takeuchi Yoshimi and World War II Japanese intellectuals broke fully with the West. </a:t>
            </a:r>
          </a:p>
          <a:p>
            <a:r>
              <a:rPr lang="en-US" sz="1900" dirty="0"/>
              <a:t>“Overcoming Modernity” Conference in Tokyo in 1942</a:t>
            </a:r>
          </a:p>
          <a:p>
            <a:r>
              <a:rPr lang="en-US" sz="1900" dirty="0"/>
              <a:t>Eliminate any residue of western influence </a:t>
            </a:r>
          </a:p>
          <a:p>
            <a:pPr lvl="1"/>
            <a:r>
              <a:rPr lang="en-US" sz="1900" dirty="0"/>
              <a:t>Opposing westernization not enough</a:t>
            </a:r>
          </a:p>
          <a:p>
            <a:pPr lvl="1"/>
            <a:r>
              <a:rPr lang="en-US" sz="1900" dirty="0"/>
              <a:t>Japan had to be cleansed of all things western.</a:t>
            </a:r>
          </a:p>
          <a:p>
            <a:r>
              <a:rPr lang="en-US" sz="1900" dirty="0"/>
              <a:t>After the war, Takeuchi spoke openly about the collapse of the integrity of intellectuals during the war.</a:t>
            </a:r>
          </a:p>
        </p:txBody>
      </p:sp>
    </p:spTree>
    <p:extLst>
      <p:ext uri="{BB962C8B-B14F-4D97-AF65-F5344CB8AC3E}">
        <p14:creationId xmlns:p14="http://schemas.microsoft.com/office/powerpoint/2010/main" val="356665876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rPr>
              <a:t>World War II and The Postwar Period</a:t>
            </a:r>
          </a:p>
        </p:txBody>
      </p:sp>
      <p:sp>
        <p:nvSpPr>
          <p:cNvPr id="3" name="Content Placeholder 2"/>
          <p:cNvSpPr>
            <a:spLocks noGrp="1"/>
          </p:cNvSpPr>
          <p:nvPr>
            <p:ph idx="1"/>
          </p:nvPr>
        </p:nvSpPr>
        <p:spPr>
          <a:xfrm>
            <a:off x="1367624" y="2490436"/>
            <a:ext cx="9708995" cy="3567173"/>
          </a:xfrm>
        </p:spPr>
        <p:txBody>
          <a:bodyPr anchor="ctr">
            <a:normAutofit/>
          </a:bodyPr>
          <a:lstStyle/>
          <a:p>
            <a:r>
              <a:rPr lang="en-US" sz="2000" dirty="0"/>
              <a:t>“In the United States, the massive victory emboldened Americans to shape a postwar world in their own image in East Asia. Their occupation of Japan allowed them to tear out the page of history upon which Japan’s alternative vision of modernity was written and write a new page with a westernized version of modernity. From the occupation forward, Japan’s wartime history would be known as a dark valley on its path to modernity, an unfortunate detour from its path of westernization. Their smashing victory in Europe and the Pacific allowed Americans to dream big.”</a:t>
            </a:r>
          </a:p>
          <a:p>
            <a:endParaRPr lang="en-US" sz="2000" dirty="0"/>
          </a:p>
          <a:p>
            <a:r>
              <a:rPr lang="en-US" sz="2000" dirty="0"/>
              <a:t>Davidann, Jon Thares. </a:t>
            </a:r>
            <a:r>
              <a:rPr lang="en-US" sz="2000" i="1" dirty="0"/>
              <a:t>The Limits of Westernization </a:t>
            </a:r>
            <a:r>
              <a:rPr lang="en-US" sz="2000" dirty="0"/>
              <a:t>(Routledge Studies in Modern History, 2019) (pp. 207-208). Taylor and Francis. Kindle Edition. </a:t>
            </a:r>
          </a:p>
        </p:txBody>
      </p:sp>
    </p:spTree>
    <p:extLst>
      <p:ext uri="{BB962C8B-B14F-4D97-AF65-F5344CB8AC3E}">
        <p14:creationId xmlns:p14="http://schemas.microsoft.com/office/powerpoint/2010/main" val="288281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400" kern="1200">
                <a:solidFill>
                  <a:schemeClr val="bg1"/>
                </a:solidFill>
                <a:latin typeface="+mj-lt"/>
                <a:ea typeface="+mj-ea"/>
                <a:cs typeface="+mj-cs"/>
              </a:rPr>
              <a:t>Edwin O. Reischauer and his Teacher Serge Ellisseeff, 1942 </a:t>
            </a:r>
          </a:p>
        </p:txBody>
      </p:sp>
      <p:cxnSp>
        <p:nvCxnSpPr>
          <p:cNvPr id="35"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2129892" y="2427541"/>
            <a:ext cx="7877117" cy="3997637"/>
          </a:xfrm>
          <a:prstGeom prst="rect">
            <a:avLst/>
          </a:prstGeom>
        </p:spPr>
      </p:pic>
    </p:spTree>
    <p:extLst>
      <p:ext uri="{BB962C8B-B14F-4D97-AF65-F5344CB8AC3E}">
        <p14:creationId xmlns:p14="http://schemas.microsoft.com/office/powerpoint/2010/main" val="403273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4F34F8-8E93-EE47-B1FD-4E0C3D9EE5D3}"/>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Edwin O. Reischauer Transforms American Thought</a:t>
            </a:r>
          </a:p>
        </p:txBody>
      </p:sp>
      <p:pic>
        <p:nvPicPr>
          <p:cNvPr id="6" name="Content Placeholder 5">
            <a:extLst>
              <a:ext uri="{FF2B5EF4-FFF2-40B4-BE49-F238E27FC236}">
                <a16:creationId xmlns:a16="http://schemas.microsoft.com/office/drawing/2014/main" id="{81683DED-A1C9-7448-BBE5-72BC6D23E691}"/>
              </a:ext>
            </a:extLst>
          </p:cNvPr>
          <p:cNvPicPr>
            <a:picLocks noGrp="1" noChangeAspect="1"/>
          </p:cNvPicPr>
          <p:nvPr>
            <p:ph sz="half" idx="2"/>
          </p:nvPr>
        </p:nvPicPr>
        <p:blipFill rotWithShape="1">
          <a:blip r:embed="rId2"/>
          <a:srcRect t="3315" b="24701"/>
          <a:stretch/>
        </p:blipFill>
        <p:spPr>
          <a:xfrm>
            <a:off x="480060" y="1567944"/>
            <a:ext cx="3425957" cy="3721630"/>
          </a:xfrm>
          <a:prstGeom prst="rect">
            <a:avLst/>
          </a:prstGeom>
        </p:spPr>
      </p:pic>
      <p:sp>
        <p:nvSpPr>
          <p:cNvPr id="3" name="Content Placeholder 2">
            <a:extLst>
              <a:ext uri="{FF2B5EF4-FFF2-40B4-BE49-F238E27FC236}">
                <a16:creationId xmlns:a16="http://schemas.microsoft.com/office/drawing/2014/main" id="{7310C25A-BEA2-A243-93A9-59756DE842C6}"/>
              </a:ext>
            </a:extLst>
          </p:cNvPr>
          <p:cNvSpPr>
            <a:spLocks noGrp="1"/>
          </p:cNvSpPr>
          <p:nvPr>
            <p:ph sz="half" idx="1"/>
          </p:nvPr>
        </p:nvSpPr>
        <p:spPr>
          <a:xfrm>
            <a:off x="4387515" y="2022601"/>
            <a:ext cx="7161017" cy="4154361"/>
          </a:xfrm>
        </p:spPr>
        <p:txBody>
          <a:bodyPr vert="horz" lIns="91440" tIns="45720" rIns="91440" bIns="45720" rtlCol="0">
            <a:normAutofit fontScale="70000" lnSpcReduction="20000"/>
          </a:bodyPr>
          <a:lstStyle/>
          <a:p>
            <a:pPr marL="914400" lvl="2" indent="0">
              <a:buNone/>
            </a:pPr>
            <a:endParaRPr lang="en-US" sz="1700" dirty="0"/>
          </a:p>
          <a:p>
            <a:pPr lvl="2"/>
            <a:endParaRPr lang="en-US" sz="1700" dirty="0"/>
          </a:p>
          <a:p>
            <a:r>
              <a:rPr lang="en-US" dirty="0"/>
              <a:t>Wrote the most important and best-selling books on Japan after WWII.</a:t>
            </a:r>
          </a:p>
          <a:p>
            <a:pPr lvl="1"/>
            <a:r>
              <a:rPr lang="en-US" sz="2800" i="1" dirty="0"/>
              <a:t>Japan: Past and Present </a:t>
            </a:r>
            <a:r>
              <a:rPr lang="en-US" sz="2800" dirty="0"/>
              <a:t>(1946).</a:t>
            </a:r>
          </a:p>
          <a:p>
            <a:pPr lvl="1"/>
            <a:r>
              <a:rPr lang="en-US" sz="2800" i="1" dirty="0"/>
              <a:t>﻿The United States and Japan </a:t>
            </a:r>
            <a:r>
              <a:rPr lang="en-US" sz="2800" dirty="0"/>
              <a:t>(1950).</a:t>
            </a:r>
          </a:p>
          <a:p>
            <a:r>
              <a:rPr lang="en-US" dirty="0"/>
              <a:t>Established a westernization narrative-especially second book.</a:t>
            </a:r>
            <a:r>
              <a:rPr lang="en-US" sz="1700" dirty="0"/>
              <a:t>﻿</a:t>
            </a:r>
          </a:p>
          <a:p>
            <a:r>
              <a:rPr lang="en-US" dirty="0"/>
              <a:t>Helped to found Japanese and Asian Studies.</a:t>
            </a:r>
          </a:p>
          <a:p>
            <a:pPr lvl="1"/>
            <a:r>
              <a:rPr lang="en-US" dirty="0"/>
              <a:t>Wrote a textbook on Japan that was the standard for thirty years.</a:t>
            </a:r>
          </a:p>
          <a:p>
            <a:pPr lvl="1"/>
            <a:r>
              <a:rPr lang="en-US" dirty="0"/>
              <a:t>With John K Fairbank, he coauthored </a:t>
            </a:r>
            <a:r>
              <a:rPr lang="en-US" i="1" dirty="0"/>
              <a:t>East Asia: The Great Tradition</a:t>
            </a:r>
            <a:r>
              <a:rPr lang="en-US" dirty="0"/>
              <a:t> (1958) and </a:t>
            </a:r>
            <a:r>
              <a:rPr lang="en-US" i="1" dirty="0"/>
              <a:t>East Asia: The Modern Transformation</a:t>
            </a:r>
            <a:r>
              <a:rPr lang="en-US" dirty="0"/>
              <a:t> (1965)</a:t>
            </a:r>
          </a:p>
          <a:p>
            <a:r>
              <a:rPr lang="en-US" dirty="0"/>
              <a:t>President of the Association of Asian Studies in 1955.</a:t>
            </a:r>
          </a:p>
          <a:p>
            <a:r>
              <a:rPr lang="en-US" dirty="0"/>
              <a:t>Became ambassador to Japan in the Kennedy Administration, served from 1961-1966.</a:t>
            </a:r>
          </a:p>
          <a:p>
            <a:pPr lvl="1"/>
            <a:endParaRPr lang="en-US" sz="1700" dirty="0"/>
          </a:p>
        </p:txBody>
      </p:sp>
    </p:spTree>
    <p:extLst>
      <p:ext uri="{BB962C8B-B14F-4D97-AF65-F5344CB8AC3E}">
        <p14:creationId xmlns:p14="http://schemas.microsoft.com/office/powerpoint/2010/main" val="155796255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FE846F-6D52-4BA6-9A55-B7D9A4A8772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From the Introduction to </a:t>
            </a:r>
            <a:r>
              <a:rPr lang="en-US" i="1" dirty="0">
                <a:solidFill>
                  <a:schemeClr val="accent1"/>
                </a:solidFill>
              </a:rPr>
              <a:t>The United States and Japan </a:t>
            </a:r>
            <a:r>
              <a:rPr lang="en-US" dirty="0">
                <a:solidFill>
                  <a:schemeClr val="accent1"/>
                </a:solidFill>
              </a:rPr>
              <a:t>(1950)</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B6E1D62-D5CA-4C3B-820A-EB428323EFFC}"/>
              </a:ext>
            </a:extLst>
          </p:cNvPr>
          <p:cNvSpPr>
            <a:spLocks noGrp="1"/>
          </p:cNvSpPr>
          <p:nvPr>
            <p:ph idx="1"/>
          </p:nvPr>
        </p:nvSpPr>
        <p:spPr>
          <a:xfrm>
            <a:off x="4976031" y="963877"/>
            <a:ext cx="6377769" cy="4930246"/>
          </a:xfrm>
        </p:spPr>
        <p:txBody>
          <a:bodyPr anchor="ctr">
            <a:normAutofit/>
          </a:bodyPr>
          <a:lstStyle/>
          <a:p>
            <a:r>
              <a:rPr lang="en-US" sz="2200" dirty="0"/>
              <a:t>“The United States because of its preponderant role in the opening of Japan, took from the beginning a leading part in this Westernization of Japan.”</a:t>
            </a:r>
          </a:p>
          <a:p>
            <a:r>
              <a:rPr lang="en-US" sz="2200" dirty="0"/>
              <a:t>“ . . . in the long run, the Japanese probably borrowed more from the United States than from any one European nation.”</a:t>
            </a:r>
          </a:p>
          <a:p>
            <a:r>
              <a:rPr lang="en-US" sz="2200" dirty="0"/>
              <a:t>“It is perhaps no mere coincidence that Japan, the easternmost country of the old civilized world is now the most Westernized of Asiatic lands, or that America, the westerly extension of the westernmost part of the old civilized world, has taken the lead in bringing the Occident to Japan.”</a:t>
            </a:r>
          </a:p>
          <a:p>
            <a:endParaRPr lang="en-US" sz="2200" dirty="0"/>
          </a:p>
        </p:txBody>
      </p:sp>
    </p:spTree>
    <p:extLst>
      <p:ext uri="{BB962C8B-B14F-4D97-AF65-F5344CB8AC3E}">
        <p14:creationId xmlns:p14="http://schemas.microsoft.com/office/powerpoint/2010/main" val="267269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US" sz="3700">
                <a:solidFill>
                  <a:srgbClr val="FFFFFF"/>
                </a:solidFill>
              </a:rPr>
              <a:t>Edwin O. Reischauer and his Wife Haru Matsukata as Ambassador to Japan</a:t>
            </a:r>
          </a:p>
        </p:txBody>
      </p:sp>
      <p:sp>
        <p:nvSpPr>
          <p:cNvPr id="18" name="Rectangle 1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ChangeAspect="1"/>
          </p:cNvPicPr>
          <p:nvPr/>
        </p:nvPicPr>
        <p:blipFill>
          <a:blip r:embed="rId2"/>
          <a:stretch>
            <a:fillRect/>
          </a:stretch>
        </p:blipFill>
        <p:spPr>
          <a:xfrm>
            <a:off x="973784" y="2660287"/>
            <a:ext cx="5765829" cy="3646887"/>
          </a:xfrm>
          <a:prstGeom prst="rect">
            <a:avLst/>
          </a:prstGeom>
        </p:spPr>
      </p:pic>
      <p:sp>
        <p:nvSpPr>
          <p:cNvPr id="26"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A3D19BA2-385D-4C8A-BBE8-666FD9C5D7EA}"/>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p:txBody>
      </p:sp>
    </p:spTree>
    <p:extLst>
      <p:ext uri="{BB962C8B-B14F-4D97-AF65-F5344CB8AC3E}">
        <p14:creationId xmlns:p14="http://schemas.microsoft.com/office/powerpoint/2010/main" val="245710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3D81F-97E2-41B6-8674-6BB1C4F99891}"/>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3700" kern="1200">
                <a:solidFill>
                  <a:schemeClr val="tx1"/>
                </a:solidFill>
                <a:latin typeface="+mj-lt"/>
                <a:ea typeface="+mj-ea"/>
                <a:cs typeface="+mj-cs"/>
              </a:rPr>
              <a:t>Departure Point in Writing </a:t>
            </a:r>
            <a:r>
              <a:rPr lang="en-US" sz="3700" i="1" kern="1200">
                <a:solidFill>
                  <a:schemeClr val="tx1"/>
                </a:solidFill>
                <a:latin typeface="+mj-lt"/>
                <a:ea typeface="+mj-ea"/>
                <a:cs typeface="+mj-cs"/>
              </a:rPr>
              <a:t>The Limits of Westernization</a:t>
            </a:r>
          </a:p>
        </p:txBody>
      </p:sp>
      <p:sp>
        <p:nvSpPr>
          <p:cNvPr id="3" name="Content Placeholder 2">
            <a:extLst>
              <a:ext uri="{FF2B5EF4-FFF2-40B4-BE49-F238E27FC236}">
                <a16:creationId xmlns:a16="http://schemas.microsoft.com/office/drawing/2014/main" id="{C763E623-8EE9-4141-8B4F-451357FD3E7A}"/>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en-US" sz="1600"/>
              <a:t>Insight from my previous book-Cultural Diplomacy in U.S.-Japanese Relations 1919-1941</a:t>
            </a:r>
          </a:p>
          <a:p>
            <a:r>
              <a:rPr lang="en-US" sz="1600"/>
              <a:t>Western narrative of Japan and modernity-Americans could not envision Japan’s development outside of westernization. Japanese could only become modern by becoming westernized. No other pathway.</a:t>
            </a:r>
          </a:p>
          <a:p>
            <a:r>
              <a:rPr lang="en-US" sz="1600"/>
              <a:t>In reality, Japan had made the transition to modernity without emulating the West completely. It was clear by the interwar period that Japan was modern but not western.</a:t>
            </a:r>
          </a:p>
          <a:p>
            <a:r>
              <a:rPr lang="en-US" sz="1600"/>
              <a:t>Thus, this westernization narrative was deeply flawed, and I decided to dive into the mistake to explain the reality and how the mistake became embedded in American thinking.</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2D819319-54B4-4D39-B371-711DA8B271C7}"/>
              </a:ext>
            </a:extLst>
          </p:cNvPr>
          <p:cNvPicPr>
            <a:picLocks noGrp="1" noChangeAspect="1"/>
          </p:cNvPicPr>
          <p:nvPr>
            <p:ph sz="half" idx="2"/>
          </p:nvPr>
        </p:nvPicPr>
        <p:blipFill>
          <a:blip r:embed="rId2"/>
          <a:stretch>
            <a:fillRect/>
          </a:stretch>
        </p:blipFill>
        <p:spPr>
          <a:xfrm>
            <a:off x="7614354" y="909081"/>
            <a:ext cx="3093755" cy="5071731"/>
          </a:xfrm>
          <a:prstGeom prst="rect">
            <a:avLst/>
          </a:prstGeom>
        </p:spPr>
      </p:pic>
    </p:spTree>
    <p:extLst>
      <p:ext uri="{BB962C8B-B14F-4D97-AF65-F5344CB8AC3E}">
        <p14:creationId xmlns:p14="http://schemas.microsoft.com/office/powerpoint/2010/main" val="26447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66F0-3D0D-864B-8D2B-77730DF928B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John K. Fairbank</a:t>
            </a:r>
          </a:p>
        </p:txBody>
      </p:sp>
      <p:pic>
        <p:nvPicPr>
          <p:cNvPr id="5" name="Content Placeholder 4">
            <a:extLst>
              <a:ext uri="{FF2B5EF4-FFF2-40B4-BE49-F238E27FC236}">
                <a16:creationId xmlns:a16="http://schemas.microsoft.com/office/drawing/2014/main" id="{3BCE6CD6-B893-FE44-9156-C5CE32F1A746}"/>
              </a:ext>
            </a:extLst>
          </p:cNvPr>
          <p:cNvPicPr>
            <a:picLocks noGrp="1" noChangeAspect="1"/>
          </p:cNvPicPr>
          <p:nvPr>
            <p:ph sz="half" idx="2"/>
          </p:nvPr>
        </p:nvPicPr>
        <p:blipFill rotWithShape="1">
          <a:blip r:embed="rId2"/>
          <a:srcRect l="5317" r="13974"/>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7A6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5182E7-F7DA-2D44-9925-D038B916155C}"/>
              </a:ext>
            </a:extLst>
          </p:cNvPr>
          <p:cNvSpPr>
            <a:spLocks noGrp="1"/>
          </p:cNvSpPr>
          <p:nvPr>
            <p:ph sz="half" idx="1"/>
          </p:nvPr>
        </p:nvSpPr>
        <p:spPr>
          <a:xfrm>
            <a:off x="4965431" y="2438400"/>
            <a:ext cx="6586489" cy="3785419"/>
          </a:xfrm>
        </p:spPr>
        <p:txBody>
          <a:bodyPr vert="horz" lIns="91440" tIns="45720" rIns="91440" bIns="45720" rtlCol="0">
            <a:normAutofit fontScale="92500" lnSpcReduction="20000"/>
          </a:bodyPr>
          <a:lstStyle/>
          <a:p>
            <a:r>
              <a:rPr lang="en-US" sz="2400" dirty="0"/>
              <a:t>Fairbank-founded Chinese studies</a:t>
            </a:r>
          </a:p>
          <a:p>
            <a:pPr lvl="1"/>
            <a:r>
              <a:rPr lang="en-US" dirty="0"/>
              <a:t>Wrote several important works in immediate aftermath of WWII that shaped American views on China. Almost 1500 pieces of scholarship.</a:t>
            </a:r>
          </a:p>
          <a:p>
            <a:pPr lvl="2"/>
            <a:r>
              <a:rPr lang="en-US" sz="2400" i="1" dirty="0"/>
              <a:t>United States and China </a:t>
            </a:r>
            <a:r>
              <a:rPr lang="en-US" sz="2400" dirty="0"/>
              <a:t>(1948).</a:t>
            </a:r>
          </a:p>
          <a:p>
            <a:pPr lvl="2"/>
            <a:r>
              <a:rPr lang="en-US" sz="2400" dirty="0"/>
              <a:t>Edwin O. Reischauer, John King Fairbank, </a:t>
            </a:r>
            <a:r>
              <a:rPr lang="en-US" sz="2400" i="1" dirty="0"/>
              <a:t>A History of East Asian Civilization</a:t>
            </a:r>
            <a:r>
              <a:rPr lang="en-US" sz="2400" dirty="0"/>
              <a:t> (started in 1960).</a:t>
            </a:r>
          </a:p>
          <a:p>
            <a:pPr lvl="1"/>
            <a:r>
              <a:rPr lang="en-US" dirty="0"/>
              <a:t>President of Association of Asian Studies 1958, American Historical Association, 1968.</a:t>
            </a:r>
          </a:p>
          <a:p>
            <a:pPr lvl="1"/>
            <a:r>
              <a:rPr lang="en-US" dirty="0"/>
              <a:t>Wrote a superb memoir called </a:t>
            </a:r>
            <a:r>
              <a:rPr lang="en-US" i="1" dirty="0" err="1"/>
              <a:t>Chinabound</a:t>
            </a:r>
            <a:r>
              <a:rPr lang="en-US" i="1" dirty="0"/>
              <a:t>: A Fifty-Year Memoir </a:t>
            </a:r>
            <a:r>
              <a:rPr lang="en-US" dirty="0"/>
              <a:t>(1982).</a:t>
            </a:r>
          </a:p>
          <a:p>
            <a:pPr lvl="1"/>
            <a:r>
              <a:rPr lang="en-US" dirty="0"/>
              <a:t>Investigated by McCarran Committee in 1951.</a:t>
            </a:r>
          </a:p>
          <a:p>
            <a:endParaRPr lang="en-US" sz="1300" dirty="0"/>
          </a:p>
        </p:txBody>
      </p:sp>
    </p:spTree>
    <p:extLst>
      <p:ext uri="{BB962C8B-B14F-4D97-AF65-F5344CB8AC3E}">
        <p14:creationId xmlns:p14="http://schemas.microsoft.com/office/powerpoint/2010/main" val="32355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8F0D381-E40D-4776-93B9-525DFF965817}"/>
              </a:ext>
            </a:extLst>
          </p:cNvPr>
          <p:cNvSpPr>
            <a:spLocks noGrp="1"/>
          </p:cNvSpPr>
          <p:nvPr>
            <p:ph type="title"/>
          </p:nvPr>
        </p:nvSpPr>
        <p:spPr>
          <a:xfrm>
            <a:off x="863029" y="1012004"/>
            <a:ext cx="3416158" cy="4795408"/>
          </a:xfrm>
        </p:spPr>
        <p:txBody>
          <a:bodyPr>
            <a:normAutofit/>
          </a:bodyPr>
          <a:lstStyle/>
          <a:p>
            <a:r>
              <a:rPr lang="en-US">
                <a:solidFill>
                  <a:srgbClr val="FFFFFF"/>
                </a:solidFill>
              </a:rPr>
              <a:t>From </a:t>
            </a:r>
            <a:r>
              <a:rPr lang="en-US" i="1">
                <a:solidFill>
                  <a:srgbClr val="FFFFFF"/>
                </a:solidFill>
              </a:rPr>
              <a:t>The United States and China </a:t>
            </a:r>
            <a:r>
              <a:rPr lang="en-US">
                <a:solidFill>
                  <a:srgbClr val="FFFFFF"/>
                </a:solidFill>
              </a:rPr>
              <a:t>(1948)</a:t>
            </a:r>
          </a:p>
        </p:txBody>
      </p:sp>
      <p:graphicFrame>
        <p:nvGraphicFramePr>
          <p:cNvPr id="8" name="Content Placeholder 5">
            <a:extLst>
              <a:ext uri="{FF2B5EF4-FFF2-40B4-BE49-F238E27FC236}">
                <a16:creationId xmlns:a16="http://schemas.microsoft.com/office/drawing/2014/main" id="{FDDD55AC-6E80-4F69-B57C-4B9347818311}"/>
              </a:ext>
            </a:extLst>
          </p:cNvPr>
          <p:cNvGraphicFramePr>
            <a:graphicFrameLocks noGrp="1"/>
          </p:cNvGraphicFramePr>
          <p:nvPr>
            <p:ph idx="1"/>
            <p:extLst>
              <p:ext uri="{D42A27DB-BD31-4B8C-83A1-F6EECF244321}">
                <p14:modId xmlns:p14="http://schemas.microsoft.com/office/powerpoint/2010/main" val="30018989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76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DC0764A4-3952-496A-99BD-ED9779C8BABC}"/>
              </a:ext>
            </a:extLst>
          </p:cNvPr>
          <p:cNvSpPr>
            <a:spLocks noGrp="1"/>
          </p:cNvSpPr>
          <p:nvPr>
            <p:ph type="title"/>
          </p:nvPr>
        </p:nvSpPr>
        <p:spPr>
          <a:xfrm>
            <a:off x="838200" y="401221"/>
            <a:ext cx="10515600" cy="1348065"/>
          </a:xfrm>
        </p:spPr>
        <p:txBody>
          <a:bodyPr>
            <a:normAutofit fontScale="90000"/>
          </a:bodyPr>
          <a:lstStyle/>
          <a:p>
            <a:pPr algn="ctr"/>
            <a:r>
              <a:rPr lang="en-US" sz="5400" dirty="0">
                <a:solidFill>
                  <a:srgbClr val="FFFFFF"/>
                </a:solidFill>
              </a:rPr>
              <a:t>Locating the Book in U.S.-Japanese Historiography</a:t>
            </a:r>
          </a:p>
        </p:txBody>
      </p:sp>
      <p:sp>
        <p:nvSpPr>
          <p:cNvPr id="6" name="Content Placeholder 5">
            <a:extLst>
              <a:ext uri="{FF2B5EF4-FFF2-40B4-BE49-F238E27FC236}">
                <a16:creationId xmlns:a16="http://schemas.microsoft.com/office/drawing/2014/main" id="{072D15F2-C5A6-4BFB-94EA-DA8610C287E3}"/>
              </a:ext>
            </a:extLst>
          </p:cNvPr>
          <p:cNvSpPr>
            <a:spLocks noGrp="1"/>
          </p:cNvSpPr>
          <p:nvPr>
            <p:ph idx="1"/>
          </p:nvPr>
        </p:nvSpPr>
        <p:spPr>
          <a:xfrm>
            <a:off x="838200" y="2586789"/>
            <a:ext cx="10515600" cy="3590174"/>
          </a:xfrm>
        </p:spPr>
        <p:txBody>
          <a:bodyPr>
            <a:normAutofit/>
          </a:bodyPr>
          <a:lstStyle/>
          <a:p>
            <a:r>
              <a:rPr lang="en-US" sz="2000" dirty="0"/>
              <a:t>Three major turns in historical writing on Japan</a:t>
            </a:r>
          </a:p>
          <a:p>
            <a:pPr lvl="1"/>
            <a:r>
              <a:rPr lang="en-US" sz="2000" dirty="0"/>
              <a:t>Postwar westernization narrative-Edwin O. Reischauer and many others</a:t>
            </a:r>
          </a:p>
          <a:p>
            <a:pPr lvl="1"/>
            <a:r>
              <a:rPr lang="en-US" sz="2000" dirty="0"/>
              <a:t>1960s New Left Transformation-Rejection of westernization thesis. Reframed as western imperialism and the American occupation as neo-colonialism-John Dower and many others. Still a binary, still conceives of the West as creating the realities within which Japan and the rest of East Asia exists.</a:t>
            </a:r>
          </a:p>
          <a:p>
            <a:pPr lvl="1"/>
            <a:r>
              <a:rPr lang="en-US" sz="2000" i="1" dirty="0"/>
              <a:t>The Limits of Westernization</a:t>
            </a:r>
            <a:r>
              <a:rPr lang="en-US" sz="2000" dirty="0"/>
              <a:t>-a </a:t>
            </a:r>
            <a:r>
              <a:rPr lang="en-US" sz="2000" b="1" dirty="0"/>
              <a:t>third</a:t>
            </a:r>
            <a:r>
              <a:rPr lang="en-US" sz="2000" dirty="0"/>
              <a:t> turn in our historical understanding of U.S.-Japan</a:t>
            </a:r>
          </a:p>
          <a:p>
            <a:pPr lvl="2"/>
            <a:r>
              <a:rPr lang="en-US" dirty="0"/>
              <a:t>Not a binary but an interactive approach with multipolar influences. Rejects both westernization and U.S. as hegemon approaches. Instead opens up Japanese and East Asian history to multiple influences and realities. Emphasizes indigenous influence and indigenous role in creating modernity.</a:t>
            </a:r>
          </a:p>
        </p:txBody>
      </p:sp>
    </p:spTree>
    <p:extLst>
      <p:ext uri="{BB962C8B-B14F-4D97-AF65-F5344CB8AC3E}">
        <p14:creationId xmlns:p14="http://schemas.microsoft.com/office/powerpoint/2010/main" val="7210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64668B-5F68-6146-A830-805FFA0A46D8}"/>
              </a:ext>
            </a:extLst>
          </p:cNvPr>
          <p:cNvSpPr>
            <a:spLocks noGrp="1"/>
          </p:cNvSpPr>
          <p:nvPr>
            <p:ph type="title"/>
          </p:nvPr>
        </p:nvSpPr>
        <p:spPr>
          <a:xfrm>
            <a:off x="863029" y="1012004"/>
            <a:ext cx="3416158" cy="4795408"/>
          </a:xfrm>
        </p:spPr>
        <p:txBody>
          <a:bodyPr>
            <a:normAutofit/>
          </a:bodyPr>
          <a:lstStyle/>
          <a:p>
            <a:r>
              <a:rPr lang="en-US">
                <a:solidFill>
                  <a:srgbClr val="FFFFFF"/>
                </a:solidFill>
              </a:rPr>
              <a:t>Modernity Defined</a:t>
            </a:r>
          </a:p>
        </p:txBody>
      </p:sp>
      <p:graphicFrame>
        <p:nvGraphicFramePr>
          <p:cNvPr id="5" name="Content Placeholder 2">
            <a:extLst>
              <a:ext uri="{FF2B5EF4-FFF2-40B4-BE49-F238E27FC236}">
                <a16:creationId xmlns:a16="http://schemas.microsoft.com/office/drawing/2014/main" id="{BECAC5C3-552C-4D6B-99A3-9A846856F5F9}"/>
              </a:ext>
            </a:extLst>
          </p:cNvPr>
          <p:cNvGraphicFramePr>
            <a:graphicFrameLocks noGrp="1"/>
          </p:cNvGraphicFramePr>
          <p:nvPr>
            <p:ph idx="1"/>
            <p:extLst>
              <p:ext uri="{D42A27DB-BD31-4B8C-83A1-F6EECF244321}">
                <p14:modId xmlns:p14="http://schemas.microsoft.com/office/powerpoint/2010/main" val="39072821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79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649E-7804-944C-9E44-F3E45CCF2FB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err="1"/>
              <a:t>Fukuzawa</a:t>
            </a:r>
            <a:r>
              <a:rPr lang="en-US" dirty="0"/>
              <a:t> </a:t>
            </a:r>
            <a:r>
              <a:rPr lang="en-US" dirty="0" err="1"/>
              <a:t>Yukichi</a:t>
            </a:r>
            <a:endParaRPr lang="en-US" dirty="0"/>
          </a:p>
        </p:txBody>
      </p:sp>
      <p:pic>
        <p:nvPicPr>
          <p:cNvPr id="6" name="Content Placeholder 5">
            <a:extLst>
              <a:ext uri="{FF2B5EF4-FFF2-40B4-BE49-F238E27FC236}">
                <a16:creationId xmlns:a16="http://schemas.microsoft.com/office/drawing/2014/main" id="{2E04B1BD-15ED-1D46-BFCD-C0E83B3CE4D5}"/>
              </a:ext>
            </a:extLst>
          </p:cNvPr>
          <p:cNvPicPr>
            <a:picLocks noGrp="1" noChangeAspect="1"/>
          </p:cNvPicPr>
          <p:nvPr>
            <p:ph sz="half" idx="1"/>
          </p:nvPr>
        </p:nvPicPr>
        <p:blipFill rotWithShape="1">
          <a:blip r:embed="rId2"/>
          <a:srcRect l="4683" r="3665"/>
          <a:stretch/>
        </p:blipFill>
        <p:spPr>
          <a:xfrm>
            <a:off x="20" y="10"/>
            <a:ext cx="4635571" cy="6857990"/>
          </a:xfrm>
          <a:prstGeom prst="rect">
            <a:avLst/>
          </a:prstGeom>
          <a:effectLst/>
        </p:spPr>
      </p:pic>
      <p:cxnSp>
        <p:nvCxnSpPr>
          <p:cNvPr id="27" name="Straight Connector 2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40ED4C2-81E7-6345-B5E1-BA5166F710E8}"/>
              </a:ext>
            </a:extLst>
          </p:cNvPr>
          <p:cNvSpPr>
            <a:spLocks noGrp="1"/>
          </p:cNvSpPr>
          <p:nvPr>
            <p:ph sz="half" idx="2"/>
          </p:nvPr>
        </p:nvSpPr>
        <p:spPr>
          <a:xfrm>
            <a:off x="4965431" y="2438400"/>
            <a:ext cx="6586489" cy="3785419"/>
          </a:xfrm>
        </p:spPr>
        <p:txBody>
          <a:bodyPr vert="horz" lIns="91440" tIns="45720" rIns="91440" bIns="45720" rtlCol="0">
            <a:normAutofit fontScale="92500" lnSpcReduction="20000"/>
          </a:bodyPr>
          <a:lstStyle/>
          <a:p>
            <a:r>
              <a:rPr lang="en-US" sz="2600" dirty="0"/>
              <a:t>Leading Japanese intellectual.</a:t>
            </a:r>
          </a:p>
          <a:p>
            <a:r>
              <a:rPr lang="en-US" sz="2600" dirty="0"/>
              <a:t>Modernist-In books and service, charted a path to Japanese modernity.</a:t>
            </a:r>
          </a:p>
          <a:p>
            <a:pPr lvl="1"/>
            <a:r>
              <a:rPr lang="en-US" sz="2600" dirty="0"/>
              <a:t>Condemned old system.</a:t>
            </a:r>
          </a:p>
          <a:p>
            <a:pPr lvl="1"/>
            <a:r>
              <a:rPr lang="en-US" sz="2600" dirty="0"/>
              <a:t>Traveled to U.S. and Europe in 1860s.</a:t>
            </a:r>
          </a:p>
          <a:p>
            <a:pPr lvl="1"/>
            <a:r>
              <a:rPr lang="en-US" sz="2600" dirty="0"/>
              <a:t>Learn from West, but do not imitate it.</a:t>
            </a:r>
          </a:p>
          <a:p>
            <a:pPr lvl="2"/>
            <a:r>
              <a:rPr lang="en-US" sz="2600" dirty="0"/>
              <a:t>“Even the nations of the West, though they border on one another, are not uniform in manners and customs. Much less can the countries of Asia, so different from the West, imitate Western ways in its entirety.”</a:t>
            </a:r>
          </a:p>
          <a:p>
            <a:pPr lvl="2"/>
            <a:endParaRPr lang="en-US" dirty="0"/>
          </a:p>
        </p:txBody>
      </p:sp>
    </p:spTree>
    <p:extLst>
      <p:ext uri="{BB962C8B-B14F-4D97-AF65-F5344CB8AC3E}">
        <p14:creationId xmlns:p14="http://schemas.microsoft.com/office/powerpoint/2010/main" val="321163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34260" y="785611"/>
            <a:ext cx="5992540" cy="1314853"/>
          </a:xfrm>
        </p:spPr>
        <p:txBody>
          <a:bodyPr vert="horz" lIns="91440" tIns="45720" rIns="91440" bIns="45720" rtlCol="0" anchor="b">
            <a:normAutofit/>
          </a:bodyPr>
          <a:lstStyle/>
          <a:p>
            <a:r>
              <a:rPr lang="en-US" sz="4000" kern="1200" dirty="0" err="1">
                <a:solidFill>
                  <a:schemeClr val="tx1"/>
                </a:solidFill>
                <a:latin typeface="+mj-lt"/>
                <a:ea typeface="+mj-ea"/>
                <a:cs typeface="+mj-cs"/>
              </a:rPr>
              <a:t>Fukuzawa’s</a:t>
            </a:r>
            <a:r>
              <a:rPr lang="en-US" sz="4000" kern="1200" dirty="0">
                <a:solidFill>
                  <a:schemeClr val="tx1"/>
                </a:solidFill>
                <a:latin typeface="+mj-lt"/>
                <a:ea typeface="+mj-ea"/>
                <a:cs typeface="+mj-cs"/>
              </a:rPr>
              <a:t> Thought </a:t>
            </a:r>
          </a:p>
        </p:txBody>
      </p:sp>
      <p:sp>
        <p:nvSpPr>
          <p:cNvPr id="6" name="Content Placeholder 5"/>
          <p:cNvSpPr>
            <a:spLocks noGrp="1"/>
          </p:cNvSpPr>
          <p:nvPr>
            <p:ph sz="half" idx="1"/>
          </p:nvPr>
        </p:nvSpPr>
        <p:spPr>
          <a:xfrm>
            <a:off x="5054958" y="2743937"/>
            <a:ext cx="6147073" cy="3108424"/>
          </a:xfrm>
        </p:spPr>
        <p:txBody>
          <a:bodyPr vert="horz" lIns="91440" tIns="45720" rIns="91440" bIns="45720" rtlCol="0">
            <a:normAutofit fontScale="85000" lnSpcReduction="20000"/>
          </a:bodyPr>
          <a:lstStyle/>
          <a:p>
            <a:r>
              <a:rPr lang="en-US" sz="2400" dirty="0"/>
              <a:t>In the 1870s he wrote a book </a:t>
            </a:r>
            <a:r>
              <a:rPr lang="en-US" sz="2400" dirty="0" err="1"/>
              <a:t>Gakumon</a:t>
            </a:r>
            <a:r>
              <a:rPr lang="en-US" sz="2400" dirty="0"/>
              <a:t> no </a:t>
            </a:r>
            <a:r>
              <a:rPr lang="en-US" sz="2400" dirty="0" err="1"/>
              <a:t>Susume</a:t>
            </a:r>
            <a:r>
              <a:rPr lang="en-US" sz="2400" dirty="0"/>
              <a:t>, (</a:t>
            </a:r>
            <a:r>
              <a:rPr lang="en-US" sz="2400" i="1" dirty="0"/>
              <a:t>An Encouragement of Learning</a:t>
            </a:r>
            <a:r>
              <a:rPr lang="en-US" sz="2400" dirty="0"/>
              <a:t>) in which he outlined his approach.</a:t>
            </a:r>
          </a:p>
          <a:p>
            <a:r>
              <a:rPr lang="en-US" sz="2400" dirty="0"/>
              <a:t>“To protect our country from foreign nations, we must establish a spirit of freedom and independence throughout the entire country. . . Englishmen love England as their native land; Japanese love Japan as theirs.  Since the land is ours and not another’s, we love it as we do our homes.  For the sake of our country, we must willingly sacrifice not only property but our very lives.  This is the great principle of repaying the country.”</a:t>
            </a:r>
          </a:p>
          <a:p>
            <a:pPr marL="0" indent="0">
              <a:buNone/>
            </a:pPr>
            <a:endParaRPr lang="en-US" sz="1500" dirty="0"/>
          </a:p>
        </p:txBody>
      </p:sp>
      <p:sp>
        <p:nvSpPr>
          <p:cNvPr id="11" name="Rectangle 10">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654296" cy="6861717"/>
          </a:xfrm>
          <a:prstGeom prst="rect">
            <a:avLst/>
          </a:prstGeom>
          <a:solidFill>
            <a:srgbClr val="67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986164"/>
            <a:ext cx="3373935"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Content Placeholder 2">
            <a:extLst>
              <a:ext uri="{FF2B5EF4-FFF2-40B4-BE49-F238E27FC236}">
                <a16:creationId xmlns:a16="http://schemas.microsoft.com/office/drawing/2014/main" id="{8A922CF9-3E6F-FD46-A791-E86D15B837F9}"/>
              </a:ext>
            </a:extLst>
          </p:cNvPr>
          <p:cNvPicPr>
            <a:picLocks noGrp="1" noChangeAspect="1"/>
          </p:cNvPicPr>
          <p:nvPr>
            <p:ph sz="half" idx="2"/>
          </p:nvPr>
        </p:nvPicPr>
        <p:blipFill>
          <a:blip r:embed="rId2"/>
          <a:stretch>
            <a:fillRect/>
          </a:stretch>
        </p:blipFill>
        <p:spPr>
          <a:xfrm>
            <a:off x="1083274" y="1335575"/>
            <a:ext cx="2493133" cy="3707262"/>
          </a:xfrm>
          <a:prstGeom prst="rect">
            <a:avLst/>
          </a:prstGeom>
        </p:spPr>
      </p:pic>
      <p:cxnSp>
        <p:nvCxnSpPr>
          <p:cNvPr id="15" name="Straight Connector 14">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54983" y="2422200"/>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0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8D40A9-F15A-D049-A115-A5FE5288CFC2}"/>
              </a:ext>
            </a:extLst>
          </p:cNvPr>
          <p:cNvSpPr>
            <a:spLocks noGrp="1"/>
          </p:cNvSpPr>
          <p:nvPr>
            <p:ph type="title"/>
          </p:nvPr>
        </p:nvSpPr>
        <p:spPr>
          <a:xfrm>
            <a:off x="838200" y="963507"/>
            <a:ext cx="3494362" cy="4930986"/>
          </a:xfrm>
        </p:spPr>
        <p:txBody>
          <a:bodyPr vert="horz" lIns="91440" tIns="45720" rIns="91440" bIns="45720" rtlCol="0">
            <a:normAutofit/>
          </a:bodyPr>
          <a:lstStyle/>
          <a:p>
            <a:pPr algn="r"/>
            <a:r>
              <a:rPr lang="en-US" kern="1200">
                <a:solidFill>
                  <a:schemeClr val="accent1"/>
                </a:solidFill>
                <a:latin typeface="+mj-lt"/>
                <a:ea typeface="+mj-ea"/>
                <a:cs typeface="+mj-cs"/>
              </a:rPr>
              <a:t>More Fukuzawa</a:t>
            </a:r>
          </a:p>
        </p:txBody>
      </p:sp>
      <p:cxnSp>
        <p:nvCxnSpPr>
          <p:cNvPr id="32" name="Straight Connector 3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3BFA21-B418-0B42-AC3C-BBD22E878E37}"/>
              </a:ext>
            </a:extLst>
          </p:cNvPr>
          <p:cNvSpPr>
            <a:spLocks noGrp="1"/>
          </p:cNvSpPr>
          <p:nvPr>
            <p:ph sz="half" idx="1"/>
          </p:nvPr>
        </p:nvSpPr>
        <p:spPr>
          <a:xfrm>
            <a:off x="4976030" y="963507"/>
            <a:ext cx="6250940" cy="2304627"/>
          </a:xfrm>
        </p:spPr>
        <p:txBody>
          <a:bodyPr anchor="b">
            <a:normAutofit/>
          </a:bodyPr>
          <a:lstStyle/>
          <a:p>
            <a:endParaRPr lang="en-US" sz="2000"/>
          </a:p>
        </p:txBody>
      </p:sp>
      <p:sp>
        <p:nvSpPr>
          <p:cNvPr id="6" name="Content Placeholder 5">
            <a:extLst>
              <a:ext uri="{FF2B5EF4-FFF2-40B4-BE49-F238E27FC236}">
                <a16:creationId xmlns:a16="http://schemas.microsoft.com/office/drawing/2014/main" id="{EF30E6C9-1E82-8144-8BA2-AF04171169A4}"/>
              </a:ext>
            </a:extLst>
          </p:cNvPr>
          <p:cNvSpPr>
            <a:spLocks noGrp="1"/>
          </p:cNvSpPr>
          <p:nvPr>
            <p:ph sz="half" idx="2"/>
          </p:nvPr>
        </p:nvSpPr>
        <p:spPr>
          <a:xfrm>
            <a:off x="4976030" y="3589866"/>
            <a:ext cx="6250940" cy="2304628"/>
          </a:xfrm>
        </p:spPr>
        <p:txBody>
          <a:bodyPr vert="horz" lIns="91440" tIns="45720" rIns="91440" bIns="45720" rtlCol="0">
            <a:normAutofit/>
          </a:bodyPr>
          <a:lstStyle/>
          <a:p>
            <a:r>
              <a:rPr lang="en-US" sz="1900" dirty="0"/>
              <a:t>Individual independence of thought will make nation independent.</a:t>
            </a:r>
          </a:p>
          <a:p>
            <a:r>
              <a:rPr lang="en-US" sz="1900" dirty="0"/>
              <a:t>Externalities of Chinese Confucianism-useless impractical learning and </a:t>
            </a:r>
            <a:r>
              <a:rPr lang="en-US" sz="1900"/>
              <a:t>corrupt tradition.</a:t>
            </a:r>
            <a:endParaRPr lang="en-US" sz="1900" dirty="0"/>
          </a:p>
          <a:p>
            <a:r>
              <a:rPr lang="en-US" sz="1900" dirty="0"/>
              <a:t>Learning should not just be self-cultivation but also understanding of civic duty.</a:t>
            </a:r>
          </a:p>
          <a:p>
            <a:r>
              <a:rPr lang="en-US" sz="1900" dirty="0"/>
              <a:t>Intelligentsia should lead, lower classes should follow.</a:t>
            </a:r>
          </a:p>
          <a:p>
            <a:pPr lvl="1"/>
            <a:endParaRPr lang="en-US" sz="1900" dirty="0"/>
          </a:p>
          <a:p>
            <a:endParaRPr lang="en-US" sz="1900" dirty="0"/>
          </a:p>
        </p:txBody>
      </p:sp>
    </p:spTree>
    <p:extLst>
      <p:ext uri="{BB962C8B-B14F-4D97-AF65-F5344CB8AC3E}">
        <p14:creationId xmlns:p14="http://schemas.microsoft.com/office/powerpoint/2010/main" val="427286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4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5B998D2-CAC5-2D4D-870A-199B517C4B7E}"/>
              </a:ext>
            </a:extLst>
          </p:cNvPr>
          <p:cNvPicPr>
            <a:picLocks noGrp="1" noChangeAspect="1"/>
          </p:cNvPicPr>
          <p:nvPr>
            <p:ph sz="half" idx="1"/>
          </p:nvPr>
        </p:nvPicPr>
        <p:blipFill rotWithShape="1">
          <a:blip r:embed="rId2"/>
          <a:srcRect l="7035"/>
          <a:stretch/>
        </p:blipFill>
        <p:spPr>
          <a:xfrm>
            <a:off x="8205634" y="722376"/>
            <a:ext cx="3337560" cy="5413248"/>
          </a:xfrm>
          <a:prstGeom prst="rect">
            <a:avLst/>
          </a:prstGeom>
          <a:effectLst/>
        </p:spPr>
      </p:pic>
      <p:sp>
        <p:nvSpPr>
          <p:cNvPr id="2" name="Title 1">
            <a:extLst>
              <a:ext uri="{FF2B5EF4-FFF2-40B4-BE49-F238E27FC236}">
                <a16:creationId xmlns:a16="http://schemas.microsoft.com/office/drawing/2014/main" id="{C460315E-BB13-C742-B587-6F93B4AEB082}"/>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dirty="0"/>
              <a:t>Fukuzawa’s Ideas Concerning Civilization</a:t>
            </a:r>
          </a:p>
        </p:txBody>
      </p:sp>
      <p:sp>
        <p:nvSpPr>
          <p:cNvPr id="4" name="Content Placeholder 3">
            <a:extLst>
              <a:ext uri="{FF2B5EF4-FFF2-40B4-BE49-F238E27FC236}">
                <a16:creationId xmlns:a16="http://schemas.microsoft.com/office/drawing/2014/main" id="{B6B88DDE-EC53-EB41-94CB-463543502A77}"/>
              </a:ext>
            </a:extLst>
          </p:cNvPr>
          <p:cNvSpPr>
            <a:spLocks noGrp="1"/>
          </p:cNvSpPr>
          <p:nvPr>
            <p:ph sz="half" idx="2"/>
          </p:nvPr>
        </p:nvSpPr>
        <p:spPr>
          <a:xfrm>
            <a:off x="648931" y="2438400"/>
            <a:ext cx="6422848" cy="3785419"/>
          </a:xfrm>
        </p:spPr>
        <p:txBody>
          <a:bodyPr vert="horz" lIns="91440" tIns="45720" rIns="91440" bIns="45720" rtlCol="0">
            <a:normAutofit fontScale="92500"/>
          </a:bodyPr>
          <a:lstStyle/>
          <a:p>
            <a:r>
              <a:rPr lang="en-US" sz="2400" dirty="0"/>
              <a:t>Hierarchy of civilizations-primitive to advanced.</a:t>
            </a:r>
          </a:p>
          <a:p>
            <a:r>
              <a:rPr lang="en-US" sz="2400" dirty="0"/>
              <a:t>But this hierarchy is relative.</a:t>
            </a:r>
          </a:p>
          <a:p>
            <a:r>
              <a:rPr lang="en-US" sz="2400" dirty="0"/>
              <a:t>Other priorities-"When we consider the situation Japan is faced with right now, we realize more and more the urgent crisis before us [the western threat] and have no time to look at other things. The first order of the day is to have the country of Japan and the people of Japan exist, and then and only then speak about civilization! There is no use talking about Japanese civilization if there is no country and no people."</a:t>
            </a:r>
          </a:p>
          <a:p>
            <a:endParaRPr lang="en-US" sz="1900" dirty="0"/>
          </a:p>
        </p:txBody>
      </p:sp>
    </p:spTree>
    <p:extLst>
      <p:ext uri="{BB962C8B-B14F-4D97-AF65-F5344CB8AC3E}">
        <p14:creationId xmlns:p14="http://schemas.microsoft.com/office/powerpoint/2010/main" val="67182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6428</TotalTime>
  <Words>3039</Words>
  <Application>Microsoft Office PowerPoint</Application>
  <PresentationFormat>Widescreen</PresentationFormat>
  <Paragraphs>170</Paragraphs>
  <Slides>31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AdvTT5843c571</vt:lpstr>
      <vt:lpstr>AdvTT5843c571+20</vt:lpstr>
      <vt:lpstr>Arial</vt:lpstr>
      <vt:lpstr>Calibri</vt:lpstr>
      <vt:lpstr>Calibri Light</vt:lpstr>
      <vt:lpstr>Century Gothic</vt:lpstr>
      <vt:lpstr>Papyrus</vt:lpstr>
      <vt:lpstr>Wingdings 3</vt:lpstr>
      <vt:lpstr>Office Theme</vt:lpstr>
      <vt:lpstr>Wisp</vt:lpstr>
      <vt:lpstr>1_Office Theme</vt:lpstr>
      <vt:lpstr>The Limits of Westernization by Jon Thares Davidann, winner of Baldridge Prize, 2020</vt:lpstr>
      <vt:lpstr>Thoughts on Method From My Book</vt:lpstr>
      <vt:lpstr>Departure Point in Writing The Limits of Westernization</vt:lpstr>
      <vt:lpstr>Locating the Book in U.S.-Japanese Historiography</vt:lpstr>
      <vt:lpstr>Modernity Defined</vt:lpstr>
      <vt:lpstr>Fukuzawa Yukichi</vt:lpstr>
      <vt:lpstr>Fukuzawa’s Thought </vt:lpstr>
      <vt:lpstr>More Fukuzawa</vt:lpstr>
      <vt:lpstr>Fukuzawa’s Ideas Concerning Civilization</vt:lpstr>
      <vt:lpstr>Fukuzawa Published an Essay “Datsu A-Ron” (Leaving Asia) in 1885 in His Newspaper, Jiji shimpo</vt:lpstr>
      <vt:lpstr>The Solution-Endurance</vt:lpstr>
      <vt:lpstr>China’s Search for Modernity</vt:lpstr>
      <vt:lpstr>Liang Qichao</vt:lpstr>
      <vt:lpstr>﻿Civic Virtue and Wang Yangming</vt:lpstr>
      <vt:lpstr>Liang’ Mentor, Fukuzawa </vt:lpstr>
      <vt:lpstr>Hu Shih</vt:lpstr>
      <vt:lpstr>Westerners in East Asia: John Dewey in China, 1919-1921</vt:lpstr>
      <vt:lpstr>Dewey on the May Fourth Protesters</vt:lpstr>
      <vt:lpstr>Charles Beard in Japan</vt:lpstr>
      <vt:lpstr>From Beard’s Book on Tokyo called The Administration and Politics of Tokyo (1923) </vt:lpstr>
      <vt:lpstr>Beard in a New York Times Editorial on Returning to Tokyo after the Kanto Earthquake</vt:lpstr>
      <vt:lpstr>Yoshino Sakuzō</vt:lpstr>
      <vt:lpstr>Minponshugi</vt:lpstr>
      <vt:lpstr>Rōyama Masamichi and Takeuchi Yoshimi</vt:lpstr>
      <vt:lpstr>World War II and The Postwar Period</vt:lpstr>
      <vt:lpstr>Edwin O. Reischauer and his Teacher Serge Ellisseeff, 1942 </vt:lpstr>
      <vt:lpstr>Edwin O. Reischauer Transforms American Thought</vt:lpstr>
      <vt:lpstr>From the Introduction to The United States and Japan (1950)</vt:lpstr>
      <vt:lpstr>Edwin O. Reischauer and his Wife Haru Matsukata as Ambassador to Japan</vt:lpstr>
      <vt:lpstr>John K. Fairbank</vt:lpstr>
      <vt:lpstr>From The United States and China (1948)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Limits of Westernization Jon Thares Davidann</dc:title>
  <dc:creator>Jon Davidann</dc:creator>
  <cp:lastModifiedBy>Jon Davidann</cp:lastModifiedBy>
  <cp:revision>66</cp:revision>
  <dcterms:created xsi:type="dcterms:W3CDTF">2019-10-13T12:46:04Z</dcterms:created>
  <dcterms:modified xsi:type="dcterms:W3CDTF">2021-10-22T02:48:30Z</dcterms:modified>
</cp:coreProperties>
</file>